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256" r:id="rId2"/>
    <p:sldId id="257" r:id="rId3"/>
    <p:sldId id="263" r:id="rId4"/>
    <p:sldId id="259" r:id="rId5"/>
    <p:sldId id="275" r:id="rId6"/>
    <p:sldId id="285" r:id="rId7"/>
    <p:sldId id="286" r:id="rId8"/>
    <p:sldId id="258" r:id="rId9"/>
    <p:sldId id="274" r:id="rId10"/>
    <p:sldId id="271" r:id="rId11"/>
    <p:sldId id="262" r:id="rId12"/>
    <p:sldId id="272" r:id="rId13"/>
    <p:sldId id="269" r:id="rId14"/>
    <p:sldId id="276" r:id="rId15"/>
    <p:sldId id="277" r:id="rId16"/>
    <p:sldId id="260" r:id="rId17"/>
    <p:sldId id="273" r:id="rId18"/>
    <p:sldId id="279" r:id="rId19"/>
    <p:sldId id="280" r:id="rId20"/>
    <p:sldId id="281" r:id="rId21"/>
    <p:sldId id="261" r:id="rId22"/>
    <p:sldId id="267" r:id="rId23"/>
    <p:sldId id="284" r:id="rId24"/>
    <p:sldId id="265" r:id="rId25"/>
    <p:sldId id="266" r:id="rId26"/>
    <p:sldId id="282" r:id="rId27"/>
    <p:sldId id="283" r:id="rId28"/>
    <p:sldId id="270"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3920" autoAdjust="0"/>
  </p:normalViewPr>
  <p:slideViewPr>
    <p:cSldViewPr snapToGrid="0">
      <p:cViewPr varScale="1">
        <p:scale>
          <a:sx n="57" d="100"/>
          <a:sy n="57" d="100"/>
        </p:scale>
        <p:origin x="-1530" y="-96"/>
      </p:cViewPr>
      <p:guideLst>
        <p:guide orient="horz" pos="2160"/>
        <p:guide pos="2880"/>
      </p:guideLst>
    </p:cSldViewPr>
  </p:slideViewPr>
  <p:notesTextViewPr>
    <p:cViewPr>
      <p:scale>
        <a:sx n="100" d="100"/>
        <a:sy n="100" d="100"/>
      </p:scale>
      <p:origin x="0" y="0"/>
    </p:cViewPr>
  </p:notesTextViewPr>
  <p:sorterViewPr>
    <p:cViewPr>
      <p:scale>
        <a:sx n="69" d="100"/>
        <a:sy n="69"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01DFB5E-7161-4474-A163-FC23F81E6383}" type="datetimeFigureOut">
              <a:rPr lang="en-US" smtClean="0"/>
              <a:pPr/>
              <a:t>3/14/2011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C405290-C641-4B89-AC38-E17AF27AC74C}"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6D0504-BAAB-4F2A-A4A5-EFA77CFC0885}" type="datetimeFigureOut">
              <a:rPr lang="en-US" smtClean="0"/>
              <a:pPr/>
              <a:t>3/14/2011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590818-8461-47D1-A9BB-D9D5E9F996F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r>
              <a:rPr lang="en-US" dirty="0" smtClean="0"/>
              <a:t>Business</a:t>
            </a:r>
            <a:r>
              <a:rPr lang="en-US" baseline="0" dirty="0" smtClean="0"/>
              <a:t> Briefings are for </a:t>
            </a:r>
            <a:r>
              <a:rPr lang="en-US" dirty="0" smtClean="0"/>
              <a:t>Guests.</a:t>
            </a:r>
            <a:br>
              <a:rPr lang="en-US" dirty="0" smtClean="0"/>
            </a:br>
            <a:r>
              <a:rPr lang="en-US" dirty="0" smtClean="0"/>
              <a:t>They</a:t>
            </a:r>
            <a:r>
              <a:rPr lang="en-US" baseline="0" dirty="0" smtClean="0"/>
              <a:t> are looking for VALIDATION – of the opportunity, of the people there, etc.  </a:t>
            </a:r>
          </a:p>
          <a:p>
            <a:pPr marL="228600" indent="-228600">
              <a:buAutoNum type="arabicPeriod"/>
            </a:pPr>
            <a:r>
              <a:rPr lang="en-US" baseline="0" dirty="0" smtClean="0"/>
              <a:t>Business Briefings are for Associates.  This is equally important.  Every big earner (on the network marketing side) is a regular briefing attendee.  It’s an integral part of staying on track – over time.  EVERY Briefing is important.  Rain or shine or snow or hail.</a:t>
            </a:r>
          </a:p>
          <a:p>
            <a:pPr marL="228600" indent="-228600">
              <a:buAutoNum type="arabicPeriod"/>
            </a:pPr>
            <a:r>
              <a:rPr lang="en-US" baseline="0" dirty="0" smtClean="0"/>
              <a:t>Building for the next event is the purpose of EVERY PPL event.  Focusing on the future, promoting the upcoming briefing, the upcoming luncheon, the upcoming Super Saturday – are all vital.</a:t>
            </a:r>
          </a:p>
          <a:p>
            <a:pPr marL="228600" indent="-228600">
              <a:buAutoNum type="arabicPeriod"/>
            </a:pPr>
            <a:endParaRPr lang="en-US" baseline="0" dirty="0" smtClean="0"/>
          </a:p>
          <a:p>
            <a:pPr marL="228600" indent="-228600">
              <a:buNone/>
            </a:pPr>
            <a:r>
              <a:rPr lang="en-US" baseline="0" dirty="0" smtClean="0"/>
              <a:t>Testimonies are the magic bullet at the business briefing – we’ll discuss more later. </a:t>
            </a:r>
            <a:endParaRPr lang="en-US" dirty="0"/>
          </a:p>
        </p:txBody>
      </p:sp>
      <p:sp>
        <p:nvSpPr>
          <p:cNvPr id="4" name="Slide Number Placeholder 3"/>
          <p:cNvSpPr>
            <a:spLocks noGrp="1"/>
          </p:cNvSpPr>
          <p:nvPr>
            <p:ph type="sldNum" sz="quarter" idx="10"/>
          </p:nvPr>
        </p:nvSpPr>
        <p:spPr/>
        <p:txBody>
          <a:bodyPr/>
          <a:lstStyle/>
          <a:p>
            <a:fld id="{67590818-8461-47D1-A9BB-D9D5E9F996F2}"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7590818-8461-47D1-A9BB-D9D5E9F996F2}" type="slidenum">
              <a:rPr lang="en-US" smtClean="0"/>
              <a:pPr/>
              <a:t>27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woman wearing</a:t>
            </a:r>
            <a:r>
              <a:rPr lang="en-US" baseline="0" dirty="0" smtClean="0"/>
              <a:t> the most conservative businesslike dress will be seen as a professional by only </a:t>
            </a:r>
            <a:r>
              <a:rPr lang="en-US" b="1" baseline="0" dirty="0" smtClean="0"/>
              <a:t>40% </a:t>
            </a:r>
            <a:r>
              <a:rPr lang="en-US" baseline="0" dirty="0" smtClean="0"/>
              <a:t>of the businesspeople she meets for the first time.  If she slips on a jacket over the dress, the number of businesspeople who will assume she has power, authority, or potential </a:t>
            </a:r>
            <a:r>
              <a:rPr lang="en-US" b="1" u="sng" baseline="0" dirty="0" smtClean="0"/>
              <a:t>will more than double</a:t>
            </a:r>
            <a:r>
              <a:rPr lang="en-US" baseline="0" dirty="0" smtClean="0"/>
              <a:t>.”  …John T. Malloy from </a:t>
            </a:r>
            <a:r>
              <a:rPr lang="en-US" u="sng" baseline="0" dirty="0" smtClean="0"/>
              <a:t>The </a:t>
            </a:r>
            <a:r>
              <a:rPr lang="en-US" u="sng" baseline="0" dirty="0" smtClean="0"/>
              <a:t>New Women’s Dress For Success</a:t>
            </a:r>
            <a:r>
              <a:rPr lang="en-US" baseline="0" dirty="0" smtClean="0"/>
              <a:t>.</a:t>
            </a:r>
          </a:p>
          <a:p>
            <a:endParaRPr lang="en-US" baseline="0" dirty="0" smtClean="0"/>
          </a:p>
          <a:p>
            <a:r>
              <a:rPr lang="en-US" baseline="0" dirty="0" smtClean="0"/>
              <a:t>If the trainer is a woman, she can </a:t>
            </a:r>
            <a:r>
              <a:rPr lang="en-US" b="1" i="1" baseline="0" dirty="0" smtClean="0"/>
              <a:t>demonstrate this</a:t>
            </a:r>
            <a:r>
              <a:rPr lang="en-US" baseline="0" dirty="0" smtClean="0"/>
              <a:t>.  If not, trainer can have a woman in the audience demonstrate it.</a:t>
            </a:r>
            <a:br>
              <a:rPr lang="en-US" baseline="0" dirty="0" smtClean="0"/>
            </a:br>
            <a:r>
              <a:rPr lang="en-US" baseline="0" dirty="0" smtClean="0"/>
              <a:t/>
            </a:r>
            <a:br>
              <a:rPr lang="en-US" baseline="0" dirty="0" smtClean="0"/>
            </a:br>
            <a:r>
              <a:rPr lang="en-US" baseline="0" dirty="0" smtClean="0"/>
              <a:t>Stand in front of the room without a jacket.  You can be in pants &amp; blouse or a dress (NEVER low cut &amp; never show cleavage).  After you train this page, put the jacket on over the blouse or dress.  Everyone will FEEL and SEE the difference.</a:t>
            </a:r>
            <a:endParaRPr lang="en-US" dirty="0"/>
          </a:p>
        </p:txBody>
      </p:sp>
      <p:sp>
        <p:nvSpPr>
          <p:cNvPr id="4" name="Slide Number Placeholder 3"/>
          <p:cNvSpPr>
            <a:spLocks noGrp="1"/>
          </p:cNvSpPr>
          <p:nvPr>
            <p:ph type="sldNum" sz="quarter" idx="10"/>
          </p:nvPr>
        </p:nvSpPr>
        <p:spPr/>
        <p:txBody>
          <a:bodyPr/>
          <a:lstStyle/>
          <a:p>
            <a:fld id="{67590818-8461-47D1-A9BB-D9D5E9F996F2}"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EVERY </a:t>
            </a:r>
            <a:r>
              <a:rPr lang="en-US" baseline="0" dirty="0" smtClean="0"/>
              <a:t>Associate needs to develop a “mental ownership” of the business briefing…. Offering to help &amp; assist.  …greeting every guest, making others feel welcome and appreciated, etc.</a:t>
            </a:r>
            <a:endParaRPr lang="en-US" dirty="0"/>
          </a:p>
        </p:txBody>
      </p:sp>
      <p:sp>
        <p:nvSpPr>
          <p:cNvPr id="4" name="Slide Number Placeholder 3"/>
          <p:cNvSpPr>
            <a:spLocks noGrp="1"/>
          </p:cNvSpPr>
          <p:nvPr>
            <p:ph type="sldNum" sz="quarter" idx="10"/>
          </p:nvPr>
        </p:nvSpPr>
        <p:spPr/>
        <p:txBody>
          <a:bodyPr/>
          <a:lstStyle/>
          <a:p>
            <a:fld id="{67590818-8461-47D1-A9BB-D9D5E9F996F2}" type="slidenum">
              <a:rPr lang="en-US" smtClean="0"/>
              <a:pPr/>
              <a:t>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Arriving ON</a:t>
            </a:r>
            <a:r>
              <a:rPr lang="en-US" baseline="0" dirty="0" smtClean="0"/>
              <a:t> TIME or EARLY speaks volumes to everyone.  </a:t>
            </a:r>
            <a:br>
              <a:rPr lang="en-US" baseline="0" dirty="0" smtClean="0"/>
            </a:br>
            <a:r>
              <a:rPr lang="en-US" baseline="0" dirty="0" smtClean="0"/>
              <a:t>It shows you are serious about your business.  </a:t>
            </a:r>
            <a:br>
              <a:rPr lang="en-US" baseline="0" dirty="0" smtClean="0"/>
            </a:br>
            <a:r>
              <a:rPr lang="en-US" baseline="0" dirty="0" smtClean="0"/>
              <a:t>It demonstrates that you are a person of your word.  </a:t>
            </a:r>
            <a:br>
              <a:rPr lang="en-US" baseline="0" dirty="0" smtClean="0"/>
            </a:br>
            <a:r>
              <a:rPr lang="en-US" baseline="0" dirty="0" smtClean="0"/>
              <a:t>It builds TRUST in yourself by others.  </a:t>
            </a:r>
            <a:br>
              <a:rPr lang="en-US" baseline="0" dirty="0" smtClean="0"/>
            </a:br>
            <a:r>
              <a:rPr lang="en-US" baseline="0" dirty="0" smtClean="0"/>
              <a:t>People view you as very RESPONSIBLE when you are on time.  </a:t>
            </a:r>
            <a:endParaRPr lang="en-US" dirty="0"/>
          </a:p>
        </p:txBody>
      </p:sp>
      <p:sp>
        <p:nvSpPr>
          <p:cNvPr id="4" name="Slide Number Placeholder 3"/>
          <p:cNvSpPr>
            <a:spLocks noGrp="1"/>
          </p:cNvSpPr>
          <p:nvPr>
            <p:ph type="sldNum" sz="quarter" idx="10"/>
          </p:nvPr>
        </p:nvSpPr>
        <p:spPr/>
        <p:txBody>
          <a:bodyPr/>
          <a:lstStyle/>
          <a:p>
            <a:fld id="{67590818-8461-47D1-A9BB-D9D5E9F996F2}" type="slidenum">
              <a:rPr lang="en-US" smtClean="0"/>
              <a:pPr/>
              <a:t>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Associates are VERY responsible for the way a presenter presents.</a:t>
            </a:r>
            <a:r>
              <a:rPr lang="en-US" baseline="0" dirty="0" smtClean="0"/>
              <a:t>  If everyone is looking bored, the presenter will be boring.  If everyone is looking ignited and excited, the presenter will also be excited and passionate.  Your ENERGY, or lack of, EXPANDS to the room and the guest speaker!</a:t>
            </a:r>
            <a:endParaRPr lang="en-US" dirty="0"/>
          </a:p>
        </p:txBody>
      </p:sp>
      <p:sp>
        <p:nvSpPr>
          <p:cNvPr id="4" name="Slide Number Placeholder 3"/>
          <p:cNvSpPr>
            <a:spLocks noGrp="1"/>
          </p:cNvSpPr>
          <p:nvPr>
            <p:ph type="sldNum" sz="quarter" idx="10"/>
          </p:nvPr>
        </p:nvSpPr>
        <p:spPr/>
        <p:txBody>
          <a:bodyPr/>
          <a:lstStyle/>
          <a:p>
            <a:fld id="{67590818-8461-47D1-A9BB-D9D5E9F996F2}" type="slidenum">
              <a:rPr lang="en-US" smtClean="0"/>
              <a:pPr/>
              <a:t>12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best testimonies are from all levels/ranks.  Hearing the</a:t>
            </a:r>
            <a:r>
              <a:rPr lang="en-US" baseline="0" dirty="0" smtClean="0"/>
              <a:t> big incomes from ED’s &amp; up is important.  Also, </a:t>
            </a:r>
            <a:r>
              <a:rPr lang="en-US" b="1" baseline="0" dirty="0" smtClean="0"/>
              <a:t>equally important</a:t>
            </a:r>
            <a:r>
              <a:rPr lang="en-US" baseline="0" dirty="0" smtClean="0"/>
              <a:t>, is hearing from some newer associates who just got their first commissions, who just made $200 over lunch, etc.  </a:t>
            </a:r>
            <a:br>
              <a:rPr lang="en-US" baseline="0" dirty="0" smtClean="0"/>
            </a:br>
            <a:r>
              <a:rPr lang="en-US" baseline="0" dirty="0" smtClean="0"/>
              <a:t/>
            </a:r>
            <a:br>
              <a:rPr lang="en-US" baseline="0" dirty="0" smtClean="0"/>
            </a:br>
            <a:r>
              <a:rPr lang="en-US" baseline="0" dirty="0" smtClean="0"/>
              <a:t>ALWAYS </a:t>
            </a:r>
            <a:r>
              <a:rPr lang="en-US" baseline="0" dirty="0" smtClean="0"/>
              <a:t>coach associates prior to letting them do a testimony.  They must follow the above outline, or wait until they can</a:t>
            </a:r>
            <a:r>
              <a:rPr lang="en-US" baseline="0" dirty="0" smtClean="0"/>
              <a:t>.  They should demonstrate to you that they can do their testimony following the outline and do it in less than 30 seconds.</a:t>
            </a:r>
            <a:endParaRPr lang="en-US" dirty="0"/>
          </a:p>
        </p:txBody>
      </p:sp>
      <p:sp>
        <p:nvSpPr>
          <p:cNvPr id="4" name="Slide Number Placeholder 3"/>
          <p:cNvSpPr>
            <a:spLocks noGrp="1"/>
          </p:cNvSpPr>
          <p:nvPr>
            <p:ph type="sldNum" sz="quarter" idx="10"/>
          </p:nvPr>
        </p:nvSpPr>
        <p:spPr/>
        <p:txBody>
          <a:bodyPr/>
          <a:lstStyle/>
          <a:p>
            <a:fld id="{67590818-8461-47D1-A9BB-D9D5E9F996F2}" type="slidenum">
              <a:rPr lang="en-US" smtClean="0"/>
              <a:pPr/>
              <a:t>14</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WHY no center aisle and why</a:t>
            </a:r>
            <a:r>
              <a:rPr lang="en-US" baseline="0" dirty="0" smtClean="0"/>
              <a:t> </a:t>
            </a:r>
            <a:r>
              <a:rPr lang="en-US" dirty="0" smtClean="0"/>
              <a:t>curved</a:t>
            </a:r>
            <a:r>
              <a:rPr lang="en-US" baseline="0" dirty="0" smtClean="0"/>
              <a:t> rows of chairs?  (Some hotels call it chevron style seating.)</a:t>
            </a:r>
          </a:p>
          <a:p>
            <a:endParaRPr lang="en-US" baseline="0" dirty="0" smtClean="0"/>
          </a:p>
          <a:p>
            <a:r>
              <a:rPr lang="en-US" baseline="0" dirty="0" smtClean="0"/>
              <a:t>1.  It’s less boring.</a:t>
            </a:r>
            <a:br>
              <a:rPr lang="en-US" baseline="0" dirty="0" smtClean="0"/>
            </a:br>
            <a:r>
              <a:rPr lang="en-US" baseline="0" dirty="0" smtClean="0"/>
              <a:t>2.  When you divide the room you divide the energy of the room.</a:t>
            </a:r>
          </a:p>
          <a:p>
            <a:pPr marL="228600" indent="-228600">
              <a:buAutoNum type="arabicPeriod" startAt="3"/>
            </a:pPr>
            <a:r>
              <a:rPr lang="en-US" baseline="0" dirty="0" smtClean="0"/>
              <a:t>Sharp edges repel people.  Curves lines welcome people.</a:t>
            </a:r>
          </a:p>
          <a:p>
            <a:pPr marL="228600" indent="-228600">
              <a:buAutoNum type="arabicPeriod" startAt="3"/>
            </a:pPr>
            <a:r>
              <a:rPr lang="en-US" baseline="0" dirty="0" smtClean="0"/>
              <a:t>Creates a more friendly atmosphere.  </a:t>
            </a:r>
          </a:p>
          <a:p>
            <a:pPr marL="228600" indent="-228600">
              <a:buAutoNum type="arabicPeriod" startAt="3"/>
            </a:pPr>
            <a:r>
              <a:rPr lang="en-US" baseline="0" dirty="0" smtClean="0"/>
              <a:t>Easier for the guest speaker to speak to the whole audience at once, rather than being separated by aisles.</a:t>
            </a:r>
          </a:p>
          <a:p>
            <a:pPr marL="228600" indent="-228600">
              <a:buAutoNum type="arabicPeriod" startAt="3"/>
            </a:pPr>
            <a:r>
              <a:rPr lang="en-US" baseline="0" dirty="0" smtClean="0"/>
              <a:t>People in the audience can see facial expressions in the room much easier, allowing ripples of smiles, hand-raising, etc.</a:t>
            </a:r>
          </a:p>
          <a:p>
            <a:pPr marL="228600" indent="-228600">
              <a:buAutoNum type="arabicPeriod" startAt="3"/>
            </a:pPr>
            <a:r>
              <a:rPr lang="en-US" baseline="0" dirty="0" smtClean="0"/>
              <a:t>People are more comfortable in chairs that are curved rather than straight (laced).</a:t>
            </a:r>
            <a:br>
              <a:rPr lang="en-US" baseline="0" dirty="0" smtClean="0"/>
            </a:br>
            <a:endParaRPr lang="en-US" baseline="0" dirty="0" smtClean="0"/>
          </a:p>
          <a:p>
            <a:pPr marL="228600" indent="-228600">
              <a:buNone/>
            </a:pPr>
            <a:r>
              <a:rPr lang="en-US" baseline="0" dirty="0" smtClean="0"/>
              <a:t/>
            </a:r>
            <a:br>
              <a:rPr lang="en-US" baseline="0" dirty="0" smtClean="0"/>
            </a:br>
            <a:r>
              <a:rPr lang="en-US" baseline="0" dirty="0" smtClean="0"/>
              <a:t/>
            </a:r>
            <a:br>
              <a:rPr lang="en-US" baseline="0" dirty="0" smtClean="0"/>
            </a:br>
            <a:endParaRPr lang="en-US" dirty="0"/>
          </a:p>
        </p:txBody>
      </p:sp>
      <p:sp>
        <p:nvSpPr>
          <p:cNvPr id="4" name="Slide Number Placeholder 3"/>
          <p:cNvSpPr>
            <a:spLocks noGrp="1"/>
          </p:cNvSpPr>
          <p:nvPr>
            <p:ph type="sldNum" sz="quarter" idx="10"/>
          </p:nvPr>
        </p:nvSpPr>
        <p:spPr/>
        <p:txBody>
          <a:bodyPr/>
          <a:lstStyle/>
          <a:p>
            <a:fld id="{67590818-8461-47D1-A9BB-D9D5E9F996F2}" type="slidenum">
              <a:rPr lang="en-US" smtClean="0"/>
              <a:pPr/>
              <a:t>22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7590818-8461-47D1-A9BB-D9D5E9F996F2}" type="slidenum">
              <a:rPr lang="en-US" smtClean="0"/>
              <a:pPr/>
              <a:t>25</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7590818-8461-47D1-A9BB-D9D5E9F996F2}" type="slidenum">
              <a:rPr lang="en-US" smtClean="0"/>
              <a:pPr/>
              <a:t>26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DA64680-79CF-4D41-ACF7-CD4048C7EA80}" type="datetime1">
              <a:rPr lang="en-US" smtClean="0"/>
              <a:pPr/>
              <a:t>3/14/2011</a:t>
            </a:fld>
            <a:endParaRPr lang="en-US"/>
          </a:p>
        </p:txBody>
      </p:sp>
      <p:sp>
        <p:nvSpPr>
          <p:cNvPr id="5" name="Footer Placeholder 4"/>
          <p:cNvSpPr>
            <a:spLocks noGrp="1"/>
          </p:cNvSpPr>
          <p:nvPr>
            <p:ph type="ftr" sz="quarter" idx="11"/>
          </p:nvPr>
        </p:nvSpPr>
        <p:spPr/>
        <p:txBody>
          <a:bodyPr/>
          <a:lstStyle/>
          <a:p>
            <a:r>
              <a:rPr lang="en-US" smtClean="0"/>
              <a:t>Copyright 2011 Theresa &amp; Frank AuCoin</a:t>
            </a:r>
            <a:endParaRPr lang="en-US"/>
          </a:p>
        </p:txBody>
      </p:sp>
      <p:sp>
        <p:nvSpPr>
          <p:cNvPr id="6" name="Slide Number Placeholder 5"/>
          <p:cNvSpPr>
            <a:spLocks noGrp="1"/>
          </p:cNvSpPr>
          <p:nvPr>
            <p:ph type="sldNum" sz="quarter" idx="12"/>
          </p:nvPr>
        </p:nvSpPr>
        <p:spPr/>
        <p:txBody>
          <a:bodyPr/>
          <a:lstStyle/>
          <a:p>
            <a:fld id="{0B03E62A-CEBC-4B6F-8266-73AE707746E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AF15FB8-C000-4076-B415-DE417111FEDA}" type="datetime1">
              <a:rPr lang="en-US" smtClean="0"/>
              <a:pPr/>
              <a:t>3/14/2011</a:t>
            </a:fld>
            <a:endParaRPr lang="en-US"/>
          </a:p>
        </p:txBody>
      </p:sp>
      <p:sp>
        <p:nvSpPr>
          <p:cNvPr id="5" name="Footer Placeholder 4"/>
          <p:cNvSpPr>
            <a:spLocks noGrp="1"/>
          </p:cNvSpPr>
          <p:nvPr>
            <p:ph type="ftr" sz="quarter" idx="11"/>
          </p:nvPr>
        </p:nvSpPr>
        <p:spPr/>
        <p:txBody>
          <a:bodyPr/>
          <a:lstStyle/>
          <a:p>
            <a:r>
              <a:rPr lang="en-US" smtClean="0"/>
              <a:t>Copyright 2011 Theresa &amp; Frank AuCoin</a:t>
            </a:r>
            <a:endParaRPr lang="en-US"/>
          </a:p>
        </p:txBody>
      </p:sp>
      <p:sp>
        <p:nvSpPr>
          <p:cNvPr id="6" name="Slide Number Placeholder 5"/>
          <p:cNvSpPr>
            <a:spLocks noGrp="1"/>
          </p:cNvSpPr>
          <p:nvPr>
            <p:ph type="sldNum" sz="quarter" idx="12"/>
          </p:nvPr>
        </p:nvSpPr>
        <p:spPr/>
        <p:txBody>
          <a:bodyPr/>
          <a:lstStyle/>
          <a:p>
            <a:fld id="{0B03E62A-CEBC-4B6F-8266-73AE707746E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E5EAF5-50B5-42BC-8EB4-BD3154527C27}" type="datetime1">
              <a:rPr lang="en-US" smtClean="0"/>
              <a:pPr/>
              <a:t>3/14/2011</a:t>
            </a:fld>
            <a:endParaRPr lang="en-US"/>
          </a:p>
        </p:txBody>
      </p:sp>
      <p:sp>
        <p:nvSpPr>
          <p:cNvPr id="5" name="Footer Placeholder 4"/>
          <p:cNvSpPr>
            <a:spLocks noGrp="1"/>
          </p:cNvSpPr>
          <p:nvPr>
            <p:ph type="ftr" sz="quarter" idx="11"/>
          </p:nvPr>
        </p:nvSpPr>
        <p:spPr/>
        <p:txBody>
          <a:bodyPr/>
          <a:lstStyle/>
          <a:p>
            <a:r>
              <a:rPr lang="en-US" smtClean="0"/>
              <a:t>Copyright 2011 Theresa &amp; Frank AuCoin</a:t>
            </a:r>
            <a:endParaRPr lang="en-US"/>
          </a:p>
        </p:txBody>
      </p:sp>
      <p:sp>
        <p:nvSpPr>
          <p:cNvPr id="6" name="Slide Number Placeholder 5"/>
          <p:cNvSpPr>
            <a:spLocks noGrp="1"/>
          </p:cNvSpPr>
          <p:nvPr>
            <p:ph type="sldNum" sz="quarter" idx="12"/>
          </p:nvPr>
        </p:nvSpPr>
        <p:spPr/>
        <p:txBody>
          <a:bodyPr/>
          <a:lstStyle/>
          <a:p>
            <a:fld id="{0B03E62A-CEBC-4B6F-8266-73AE707746E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398BE6-5CC4-40D1-9666-E51B638F79DA}" type="datetime1">
              <a:rPr lang="en-US" smtClean="0"/>
              <a:pPr/>
              <a:t>3/14/2011</a:t>
            </a:fld>
            <a:endParaRPr lang="en-US"/>
          </a:p>
        </p:txBody>
      </p:sp>
      <p:sp>
        <p:nvSpPr>
          <p:cNvPr id="5" name="Footer Placeholder 4"/>
          <p:cNvSpPr>
            <a:spLocks noGrp="1"/>
          </p:cNvSpPr>
          <p:nvPr>
            <p:ph type="ftr" sz="quarter" idx="11"/>
          </p:nvPr>
        </p:nvSpPr>
        <p:spPr/>
        <p:txBody>
          <a:bodyPr/>
          <a:lstStyle/>
          <a:p>
            <a:r>
              <a:rPr lang="en-US" smtClean="0"/>
              <a:t>Copyright 2011 Theresa &amp; Frank AuCoin</a:t>
            </a:r>
            <a:endParaRPr lang="en-US"/>
          </a:p>
        </p:txBody>
      </p:sp>
      <p:sp>
        <p:nvSpPr>
          <p:cNvPr id="6" name="Slide Number Placeholder 5"/>
          <p:cNvSpPr>
            <a:spLocks noGrp="1"/>
          </p:cNvSpPr>
          <p:nvPr>
            <p:ph type="sldNum" sz="quarter" idx="12"/>
          </p:nvPr>
        </p:nvSpPr>
        <p:spPr/>
        <p:txBody>
          <a:bodyPr/>
          <a:lstStyle/>
          <a:p>
            <a:fld id="{0B03E62A-CEBC-4B6F-8266-73AE707746E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8DBA6D0-35CE-4938-9FE6-2CC9EC33C445}" type="datetime1">
              <a:rPr lang="en-US" smtClean="0"/>
              <a:pPr/>
              <a:t>3/14/2011</a:t>
            </a:fld>
            <a:endParaRPr lang="en-US"/>
          </a:p>
        </p:txBody>
      </p:sp>
      <p:sp>
        <p:nvSpPr>
          <p:cNvPr id="5" name="Footer Placeholder 4"/>
          <p:cNvSpPr>
            <a:spLocks noGrp="1"/>
          </p:cNvSpPr>
          <p:nvPr>
            <p:ph type="ftr" sz="quarter" idx="11"/>
          </p:nvPr>
        </p:nvSpPr>
        <p:spPr/>
        <p:txBody>
          <a:bodyPr/>
          <a:lstStyle/>
          <a:p>
            <a:r>
              <a:rPr lang="en-US" smtClean="0"/>
              <a:t>Copyright 2011 Theresa &amp; Frank AuCoin</a:t>
            </a:r>
            <a:endParaRPr lang="en-US"/>
          </a:p>
        </p:txBody>
      </p:sp>
      <p:sp>
        <p:nvSpPr>
          <p:cNvPr id="6" name="Slide Number Placeholder 5"/>
          <p:cNvSpPr>
            <a:spLocks noGrp="1"/>
          </p:cNvSpPr>
          <p:nvPr>
            <p:ph type="sldNum" sz="quarter" idx="12"/>
          </p:nvPr>
        </p:nvSpPr>
        <p:spPr/>
        <p:txBody>
          <a:bodyPr/>
          <a:lstStyle/>
          <a:p>
            <a:fld id="{0B03E62A-CEBC-4B6F-8266-73AE707746E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4754DAC-168D-438B-9E5E-739E9191B128}" type="datetime1">
              <a:rPr lang="en-US" smtClean="0"/>
              <a:pPr/>
              <a:t>3/14/2011</a:t>
            </a:fld>
            <a:endParaRPr lang="en-US"/>
          </a:p>
        </p:txBody>
      </p:sp>
      <p:sp>
        <p:nvSpPr>
          <p:cNvPr id="6" name="Footer Placeholder 5"/>
          <p:cNvSpPr>
            <a:spLocks noGrp="1"/>
          </p:cNvSpPr>
          <p:nvPr>
            <p:ph type="ftr" sz="quarter" idx="11"/>
          </p:nvPr>
        </p:nvSpPr>
        <p:spPr/>
        <p:txBody>
          <a:bodyPr/>
          <a:lstStyle/>
          <a:p>
            <a:r>
              <a:rPr lang="en-US" smtClean="0"/>
              <a:t>Copyright 2011 Theresa &amp; Frank AuCoin</a:t>
            </a:r>
            <a:endParaRPr lang="en-US"/>
          </a:p>
        </p:txBody>
      </p:sp>
      <p:sp>
        <p:nvSpPr>
          <p:cNvPr id="7" name="Slide Number Placeholder 6"/>
          <p:cNvSpPr>
            <a:spLocks noGrp="1"/>
          </p:cNvSpPr>
          <p:nvPr>
            <p:ph type="sldNum" sz="quarter" idx="12"/>
          </p:nvPr>
        </p:nvSpPr>
        <p:spPr/>
        <p:txBody>
          <a:bodyPr/>
          <a:lstStyle/>
          <a:p>
            <a:fld id="{0B03E62A-CEBC-4B6F-8266-73AE707746E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F2302E-CC7A-498C-898F-94DFCF0BB9DA}" type="datetime1">
              <a:rPr lang="en-US" smtClean="0"/>
              <a:pPr/>
              <a:t>3/14/2011</a:t>
            </a:fld>
            <a:endParaRPr lang="en-US"/>
          </a:p>
        </p:txBody>
      </p:sp>
      <p:sp>
        <p:nvSpPr>
          <p:cNvPr id="8" name="Footer Placeholder 7"/>
          <p:cNvSpPr>
            <a:spLocks noGrp="1"/>
          </p:cNvSpPr>
          <p:nvPr>
            <p:ph type="ftr" sz="quarter" idx="11"/>
          </p:nvPr>
        </p:nvSpPr>
        <p:spPr/>
        <p:txBody>
          <a:bodyPr/>
          <a:lstStyle/>
          <a:p>
            <a:r>
              <a:rPr lang="en-US" smtClean="0"/>
              <a:t>Copyright 2011 Theresa &amp; Frank AuCoin</a:t>
            </a:r>
            <a:endParaRPr lang="en-US"/>
          </a:p>
        </p:txBody>
      </p:sp>
      <p:sp>
        <p:nvSpPr>
          <p:cNvPr id="9" name="Slide Number Placeholder 8"/>
          <p:cNvSpPr>
            <a:spLocks noGrp="1"/>
          </p:cNvSpPr>
          <p:nvPr>
            <p:ph type="sldNum" sz="quarter" idx="12"/>
          </p:nvPr>
        </p:nvSpPr>
        <p:spPr/>
        <p:txBody>
          <a:bodyPr/>
          <a:lstStyle/>
          <a:p>
            <a:fld id="{0B03E62A-CEBC-4B6F-8266-73AE707746E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75E0EA8-2110-4F2E-8E6E-B6E8D8124104}" type="datetime1">
              <a:rPr lang="en-US" smtClean="0"/>
              <a:pPr/>
              <a:t>3/14/2011</a:t>
            </a:fld>
            <a:endParaRPr lang="en-US"/>
          </a:p>
        </p:txBody>
      </p:sp>
      <p:sp>
        <p:nvSpPr>
          <p:cNvPr id="4" name="Footer Placeholder 3"/>
          <p:cNvSpPr>
            <a:spLocks noGrp="1"/>
          </p:cNvSpPr>
          <p:nvPr>
            <p:ph type="ftr" sz="quarter" idx="11"/>
          </p:nvPr>
        </p:nvSpPr>
        <p:spPr/>
        <p:txBody>
          <a:bodyPr/>
          <a:lstStyle/>
          <a:p>
            <a:r>
              <a:rPr lang="en-US" smtClean="0"/>
              <a:t>Copyright 2011 Theresa &amp; Frank AuCoin</a:t>
            </a:r>
            <a:endParaRPr lang="en-US"/>
          </a:p>
        </p:txBody>
      </p:sp>
      <p:sp>
        <p:nvSpPr>
          <p:cNvPr id="5" name="Slide Number Placeholder 4"/>
          <p:cNvSpPr>
            <a:spLocks noGrp="1"/>
          </p:cNvSpPr>
          <p:nvPr>
            <p:ph type="sldNum" sz="quarter" idx="12"/>
          </p:nvPr>
        </p:nvSpPr>
        <p:spPr/>
        <p:txBody>
          <a:bodyPr/>
          <a:lstStyle/>
          <a:p>
            <a:fld id="{0B03E62A-CEBC-4B6F-8266-73AE707746E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F0CBD3-8A70-4E0B-A60D-7CFB0E20E358}" type="datetime1">
              <a:rPr lang="en-US" smtClean="0"/>
              <a:pPr/>
              <a:t>3/14/2011</a:t>
            </a:fld>
            <a:endParaRPr lang="en-US"/>
          </a:p>
        </p:txBody>
      </p:sp>
      <p:sp>
        <p:nvSpPr>
          <p:cNvPr id="3" name="Footer Placeholder 2"/>
          <p:cNvSpPr>
            <a:spLocks noGrp="1"/>
          </p:cNvSpPr>
          <p:nvPr>
            <p:ph type="ftr" sz="quarter" idx="11"/>
          </p:nvPr>
        </p:nvSpPr>
        <p:spPr/>
        <p:txBody>
          <a:bodyPr/>
          <a:lstStyle/>
          <a:p>
            <a:r>
              <a:rPr lang="en-US" smtClean="0"/>
              <a:t>Copyright 2011 Theresa &amp; Frank AuCoin</a:t>
            </a:r>
            <a:endParaRPr lang="en-US"/>
          </a:p>
        </p:txBody>
      </p:sp>
      <p:sp>
        <p:nvSpPr>
          <p:cNvPr id="4" name="Slide Number Placeholder 3"/>
          <p:cNvSpPr>
            <a:spLocks noGrp="1"/>
          </p:cNvSpPr>
          <p:nvPr>
            <p:ph type="sldNum" sz="quarter" idx="12"/>
          </p:nvPr>
        </p:nvSpPr>
        <p:spPr/>
        <p:txBody>
          <a:bodyPr/>
          <a:lstStyle/>
          <a:p>
            <a:fld id="{0B03E62A-CEBC-4B6F-8266-73AE707746E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DE5F09-5787-422C-87FB-A974F3B1E53C}" type="datetime1">
              <a:rPr lang="en-US" smtClean="0"/>
              <a:pPr/>
              <a:t>3/14/2011</a:t>
            </a:fld>
            <a:endParaRPr lang="en-US"/>
          </a:p>
        </p:txBody>
      </p:sp>
      <p:sp>
        <p:nvSpPr>
          <p:cNvPr id="6" name="Footer Placeholder 5"/>
          <p:cNvSpPr>
            <a:spLocks noGrp="1"/>
          </p:cNvSpPr>
          <p:nvPr>
            <p:ph type="ftr" sz="quarter" idx="11"/>
          </p:nvPr>
        </p:nvSpPr>
        <p:spPr/>
        <p:txBody>
          <a:bodyPr/>
          <a:lstStyle/>
          <a:p>
            <a:r>
              <a:rPr lang="en-US" smtClean="0"/>
              <a:t>Copyright 2011 Theresa &amp; Frank AuCoin</a:t>
            </a:r>
            <a:endParaRPr lang="en-US"/>
          </a:p>
        </p:txBody>
      </p:sp>
      <p:sp>
        <p:nvSpPr>
          <p:cNvPr id="7" name="Slide Number Placeholder 6"/>
          <p:cNvSpPr>
            <a:spLocks noGrp="1"/>
          </p:cNvSpPr>
          <p:nvPr>
            <p:ph type="sldNum" sz="quarter" idx="12"/>
          </p:nvPr>
        </p:nvSpPr>
        <p:spPr/>
        <p:txBody>
          <a:bodyPr/>
          <a:lstStyle/>
          <a:p>
            <a:fld id="{0B03E62A-CEBC-4B6F-8266-73AE707746E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833CE7-E1E0-49D0-A8C7-430B0DF710ED}" type="datetime1">
              <a:rPr lang="en-US" smtClean="0"/>
              <a:pPr/>
              <a:t>3/14/2011</a:t>
            </a:fld>
            <a:endParaRPr lang="en-US"/>
          </a:p>
        </p:txBody>
      </p:sp>
      <p:sp>
        <p:nvSpPr>
          <p:cNvPr id="6" name="Footer Placeholder 5"/>
          <p:cNvSpPr>
            <a:spLocks noGrp="1"/>
          </p:cNvSpPr>
          <p:nvPr>
            <p:ph type="ftr" sz="quarter" idx="11"/>
          </p:nvPr>
        </p:nvSpPr>
        <p:spPr/>
        <p:txBody>
          <a:bodyPr/>
          <a:lstStyle/>
          <a:p>
            <a:r>
              <a:rPr lang="en-US" smtClean="0"/>
              <a:t>Copyright 2011 Theresa &amp; Frank AuCoin</a:t>
            </a:r>
            <a:endParaRPr lang="en-US"/>
          </a:p>
        </p:txBody>
      </p:sp>
      <p:sp>
        <p:nvSpPr>
          <p:cNvPr id="7" name="Slide Number Placeholder 6"/>
          <p:cNvSpPr>
            <a:spLocks noGrp="1"/>
          </p:cNvSpPr>
          <p:nvPr>
            <p:ph type="sldNum" sz="quarter" idx="12"/>
          </p:nvPr>
        </p:nvSpPr>
        <p:spPr/>
        <p:txBody>
          <a:bodyPr/>
          <a:lstStyle/>
          <a:p>
            <a:fld id="{0B03E62A-CEBC-4B6F-8266-73AE707746E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A84131-80B6-48E1-9228-E4039CCCEF9C}" type="datetime1">
              <a:rPr lang="en-US" smtClean="0"/>
              <a:pPr/>
              <a:t>3/14/2011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Copyright 2011 Theresa &amp; Frank AuCoin</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03E62A-CEBC-4B6F-8266-73AE707746E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615188" y="1009963"/>
            <a:ext cx="3074831" cy="1470025"/>
          </a:xfrm>
        </p:spPr>
        <p:txBody>
          <a:bodyPr>
            <a:normAutofit/>
          </a:bodyPr>
          <a:lstStyle/>
          <a:p>
            <a:r>
              <a:rPr lang="en-US" dirty="0" smtClean="0">
                <a:latin typeface="Impact" pitchFamily="34" charset="0"/>
              </a:rPr>
              <a:t>BUSINESS</a:t>
            </a:r>
            <a:br>
              <a:rPr lang="en-US" dirty="0" smtClean="0">
                <a:latin typeface="Impact" pitchFamily="34" charset="0"/>
              </a:rPr>
            </a:br>
            <a:r>
              <a:rPr lang="en-US" dirty="0" smtClean="0">
                <a:latin typeface="Impact" pitchFamily="34" charset="0"/>
              </a:rPr>
              <a:t>BRIEFINGS</a:t>
            </a:r>
            <a:endParaRPr lang="en-US" dirty="0">
              <a:latin typeface="Impact" pitchFamily="34" charset="0"/>
            </a:endParaRPr>
          </a:p>
        </p:txBody>
      </p:sp>
      <p:sp>
        <p:nvSpPr>
          <p:cNvPr id="3" name="Subtitle 2"/>
          <p:cNvSpPr>
            <a:spLocks noGrp="1"/>
          </p:cNvSpPr>
          <p:nvPr>
            <p:ph type="subTitle" idx="1"/>
          </p:nvPr>
        </p:nvSpPr>
        <p:spPr>
          <a:xfrm>
            <a:off x="6087272" y="2701344"/>
            <a:ext cx="2131454" cy="1752600"/>
          </a:xfrm>
        </p:spPr>
        <p:txBody>
          <a:bodyPr/>
          <a:lstStyle/>
          <a:p>
            <a:r>
              <a:rPr lang="en-US" dirty="0" smtClean="0">
                <a:solidFill>
                  <a:schemeClr val="tx1">
                    <a:lumMod val="85000"/>
                    <a:lumOff val="15000"/>
                  </a:schemeClr>
                </a:solidFill>
              </a:rPr>
              <a:t>Heart &amp; Soul of the Business</a:t>
            </a:r>
            <a:endParaRPr lang="en-US" dirty="0">
              <a:solidFill>
                <a:schemeClr val="tx1">
                  <a:lumMod val="85000"/>
                  <a:lumOff val="15000"/>
                </a:schemeClr>
              </a:solidFill>
            </a:endParaRPr>
          </a:p>
        </p:txBody>
      </p:sp>
      <p:pic>
        <p:nvPicPr>
          <p:cNvPr id="7" name="Content Placeholder 3" descr="IMG_0170.jpg"/>
          <p:cNvPicPr>
            <a:picLocks noChangeAspect="1"/>
          </p:cNvPicPr>
          <p:nvPr/>
        </p:nvPicPr>
        <p:blipFill>
          <a:blip r:embed="rId2" cstate="print"/>
          <a:stretch>
            <a:fillRect/>
          </a:stretch>
        </p:blipFill>
        <p:spPr>
          <a:xfrm>
            <a:off x="0" y="-4630"/>
            <a:ext cx="5125791" cy="6862630"/>
          </a:xfrm>
          <a:prstGeom prst="rect">
            <a:avLst/>
          </a:prstGeom>
        </p:spPr>
      </p:pic>
      <p:sp>
        <p:nvSpPr>
          <p:cNvPr id="8" name="Slide Number Placeholder 7"/>
          <p:cNvSpPr>
            <a:spLocks noGrp="1"/>
          </p:cNvSpPr>
          <p:nvPr>
            <p:ph type="sldNum" sz="quarter" idx="12"/>
          </p:nvPr>
        </p:nvSpPr>
        <p:spPr/>
        <p:txBody>
          <a:bodyPr/>
          <a:lstStyle/>
          <a:p>
            <a:fld id="{0B03E62A-CEBC-4B6F-8266-73AE707746EB}" type="slidenum">
              <a:rPr lang="en-US" smtClean="0"/>
              <a:pPr/>
              <a:t>1</a:t>
            </a:fld>
            <a:endParaRPr lang="en-US"/>
          </a:p>
        </p:txBody>
      </p:sp>
      <p:sp>
        <p:nvSpPr>
          <p:cNvPr id="9" name="Footer Placeholder 8"/>
          <p:cNvSpPr>
            <a:spLocks noGrp="1"/>
          </p:cNvSpPr>
          <p:nvPr>
            <p:ph type="ftr" sz="quarter" idx="11"/>
          </p:nvPr>
        </p:nvSpPr>
        <p:spPr/>
        <p:txBody>
          <a:bodyPr/>
          <a:lstStyle/>
          <a:p>
            <a:r>
              <a:rPr lang="en-US" smtClean="0"/>
              <a:t>Copyright 2011 Theresa &amp; Frank AuCoin</a:t>
            </a:r>
            <a:endParaRPr lang="en-US"/>
          </a:p>
        </p:txBody>
      </p:sp>
      <p:sp>
        <p:nvSpPr>
          <p:cNvPr id="10" name="TextBox 9"/>
          <p:cNvSpPr txBox="1"/>
          <p:nvPr/>
        </p:nvSpPr>
        <p:spPr>
          <a:xfrm>
            <a:off x="5132439" y="5043949"/>
            <a:ext cx="4011561" cy="369332"/>
          </a:xfrm>
          <a:prstGeom prst="rect">
            <a:avLst/>
          </a:prstGeom>
          <a:solidFill>
            <a:srgbClr val="0070C0"/>
          </a:solidFill>
        </p:spPr>
        <p:txBody>
          <a:bodyPr wrap="square" rtlCol="0">
            <a:spAutoFit/>
          </a:bodyPr>
          <a:lstStyle/>
          <a:p>
            <a:pPr algn="ctr"/>
            <a:r>
              <a:rPr lang="en-US" dirty="0" smtClean="0">
                <a:solidFill>
                  <a:schemeClr val="bg1"/>
                </a:solidFill>
                <a:latin typeface="AlternateGothic2 BT" pitchFamily="34" charset="0"/>
              </a:rPr>
              <a:t>~ The “Slight Edge” effect at its best ~</a:t>
            </a:r>
            <a:endParaRPr lang="en-US" dirty="0">
              <a:solidFill>
                <a:schemeClr val="bg1"/>
              </a:solidFill>
              <a:latin typeface="AlternateGothic2 BT"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758"/>
            <a:ext cx="8229600" cy="1143000"/>
          </a:xfrm>
        </p:spPr>
        <p:txBody>
          <a:bodyPr>
            <a:normAutofit/>
          </a:bodyPr>
          <a:lstStyle/>
          <a:p>
            <a:r>
              <a:rPr lang="en-US" dirty="0" smtClean="0">
                <a:latin typeface="Impact" pitchFamily="34" charset="0"/>
              </a:rPr>
              <a:t>Associates Treat It </a:t>
            </a:r>
            <a:r>
              <a:rPr lang="en-US" dirty="0">
                <a:latin typeface="Impact" pitchFamily="34" charset="0"/>
              </a:rPr>
              <a:t>L</a:t>
            </a:r>
            <a:r>
              <a:rPr lang="en-US" dirty="0" smtClean="0">
                <a:latin typeface="Impact" pitchFamily="34" charset="0"/>
              </a:rPr>
              <a:t>ike a Business</a:t>
            </a:r>
            <a:endParaRPr lang="en-US" dirty="0">
              <a:latin typeface="Impact" pitchFamily="34" charset="0"/>
            </a:endParaRPr>
          </a:p>
        </p:txBody>
      </p:sp>
      <p:sp>
        <p:nvSpPr>
          <p:cNvPr id="3" name="Content Placeholder 2"/>
          <p:cNvSpPr>
            <a:spLocks noGrp="1"/>
          </p:cNvSpPr>
          <p:nvPr>
            <p:ph idx="1"/>
          </p:nvPr>
        </p:nvSpPr>
        <p:spPr>
          <a:xfrm>
            <a:off x="682581" y="1286627"/>
            <a:ext cx="8010659" cy="5416826"/>
          </a:xfrm>
        </p:spPr>
        <p:txBody>
          <a:bodyPr>
            <a:normAutofit/>
          </a:bodyPr>
          <a:lstStyle/>
          <a:p>
            <a:r>
              <a:rPr lang="en-US" u="sng" dirty="0" smtClean="0"/>
              <a:t>ALWAYS BE PREPARED</a:t>
            </a:r>
          </a:p>
          <a:p>
            <a:pPr lvl="1"/>
            <a:r>
              <a:rPr lang="en-US" dirty="0" smtClean="0"/>
              <a:t>Applications &amp; license forms</a:t>
            </a:r>
          </a:p>
          <a:p>
            <a:pPr lvl="1"/>
            <a:r>
              <a:rPr lang="en-US" dirty="0" smtClean="0"/>
              <a:t>New Member Kits</a:t>
            </a:r>
          </a:p>
          <a:p>
            <a:pPr lvl="1"/>
            <a:r>
              <a:rPr lang="en-US" dirty="0" smtClean="0"/>
              <a:t>PBR DVD’s, Jim </a:t>
            </a:r>
            <a:r>
              <a:rPr lang="en-US" dirty="0" err="1" smtClean="0"/>
              <a:t>Rohn’s</a:t>
            </a:r>
            <a:r>
              <a:rPr lang="en-US" dirty="0" smtClean="0"/>
              <a:t> “Building Your Network Marketing Business”</a:t>
            </a:r>
          </a:p>
          <a:p>
            <a:pPr lvl="1"/>
            <a:r>
              <a:rPr lang="en-US" dirty="0" smtClean="0"/>
              <a:t>Game Plan / Getting Started Right document</a:t>
            </a:r>
            <a:br>
              <a:rPr lang="en-US" dirty="0" smtClean="0"/>
            </a:br>
            <a:endParaRPr lang="en-US" dirty="0" smtClean="0"/>
          </a:p>
          <a:p>
            <a:r>
              <a:rPr lang="en-US" dirty="0" smtClean="0"/>
              <a:t>When a Guest does NOT sign up, but is </a:t>
            </a:r>
            <a:br>
              <a:rPr lang="en-US" dirty="0" smtClean="0"/>
            </a:br>
            <a:r>
              <a:rPr lang="en-US" dirty="0" smtClean="0"/>
              <a:t>interested, </a:t>
            </a:r>
            <a:r>
              <a:rPr lang="en-US" u="sng" dirty="0" smtClean="0"/>
              <a:t>GIVE THEM A TOOL! (DVD)</a:t>
            </a:r>
            <a:endParaRPr lang="en-US" u="sng" dirty="0"/>
          </a:p>
        </p:txBody>
      </p:sp>
      <p:sp>
        <p:nvSpPr>
          <p:cNvPr id="5" name="Slide Number Placeholder 4"/>
          <p:cNvSpPr>
            <a:spLocks noGrp="1"/>
          </p:cNvSpPr>
          <p:nvPr>
            <p:ph type="sldNum" sz="quarter" idx="12"/>
          </p:nvPr>
        </p:nvSpPr>
        <p:spPr/>
        <p:txBody>
          <a:bodyPr/>
          <a:lstStyle/>
          <a:p>
            <a:fld id="{0B03E62A-CEBC-4B6F-8266-73AE707746EB}" type="slidenum">
              <a:rPr lang="en-US" smtClean="0"/>
              <a:pPr/>
              <a:t>10</a:t>
            </a:fld>
            <a:endParaRPr lang="en-US"/>
          </a:p>
        </p:txBody>
      </p:sp>
      <p:sp>
        <p:nvSpPr>
          <p:cNvPr id="6" name="Footer Placeholder 5"/>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746975" y="1015017"/>
            <a:ext cx="7843234" cy="58429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ight Arrow 5"/>
          <p:cNvSpPr/>
          <p:nvPr/>
        </p:nvSpPr>
        <p:spPr>
          <a:xfrm rot="7033487">
            <a:off x="5125251" y="2204349"/>
            <a:ext cx="1880315" cy="31284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rot="7033487">
            <a:off x="5303408" y="3490089"/>
            <a:ext cx="1880315" cy="31284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rot="12727821">
            <a:off x="5146714" y="5522804"/>
            <a:ext cx="1880315" cy="31284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rot="10114092">
            <a:off x="3961859" y="6361918"/>
            <a:ext cx="1880315" cy="31284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rot="12343839">
            <a:off x="6046088" y="5237323"/>
            <a:ext cx="1880315" cy="31284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a:off x="457200" y="25758"/>
            <a:ext cx="8229600" cy="1143000"/>
          </a:xfrm>
        </p:spPr>
        <p:txBody>
          <a:bodyPr>
            <a:normAutofit/>
          </a:bodyPr>
          <a:lstStyle/>
          <a:p>
            <a:r>
              <a:rPr lang="en-US" dirty="0" smtClean="0">
                <a:latin typeface="Impact" pitchFamily="34" charset="0"/>
              </a:rPr>
              <a:t>Associates Treat It </a:t>
            </a:r>
            <a:r>
              <a:rPr lang="en-US" dirty="0">
                <a:latin typeface="Impact" pitchFamily="34" charset="0"/>
              </a:rPr>
              <a:t>L</a:t>
            </a:r>
            <a:r>
              <a:rPr lang="en-US" dirty="0" smtClean="0">
                <a:latin typeface="Impact" pitchFamily="34" charset="0"/>
              </a:rPr>
              <a:t>ike a Business</a:t>
            </a:r>
            <a:endParaRPr lang="en-US" dirty="0">
              <a:latin typeface="Impact" pitchFamily="34" charset="0"/>
            </a:endParaRPr>
          </a:p>
        </p:txBody>
      </p:sp>
      <p:sp>
        <p:nvSpPr>
          <p:cNvPr id="12" name="Slide Number Placeholder 11"/>
          <p:cNvSpPr>
            <a:spLocks noGrp="1"/>
          </p:cNvSpPr>
          <p:nvPr>
            <p:ph type="sldNum" sz="quarter" idx="12"/>
          </p:nvPr>
        </p:nvSpPr>
        <p:spPr/>
        <p:txBody>
          <a:bodyPr/>
          <a:lstStyle/>
          <a:p>
            <a:fld id="{0B03E62A-CEBC-4B6F-8266-73AE707746EB}" type="slidenum">
              <a:rPr lang="en-US" smtClean="0"/>
              <a:pPr/>
              <a:t>11</a:t>
            </a:fld>
            <a:endParaRPr lang="en-US"/>
          </a:p>
        </p:txBody>
      </p:sp>
      <p:sp>
        <p:nvSpPr>
          <p:cNvPr id="13" name="Footer Placeholder 12"/>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865" y="1658154"/>
            <a:ext cx="8686800" cy="5071056"/>
          </a:xfrm>
        </p:spPr>
        <p:txBody>
          <a:bodyPr>
            <a:normAutofit/>
          </a:bodyPr>
          <a:lstStyle/>
          <a:p>
            <a:r>
              <a:rPr lang="en-US" b="1" dirty="0" smtClean="0">
                <a:solidFill>
                  <a:srgbClr val="FF0000"/>
                </a:solidFill>
              </a:rPr>
              <a:t>During the presentation:  Sit </a:t>
            </a:r>
            <a:r>
              <a:rPr lang="en-US" b="1" u="sng" dirty="0" smtClean="0">
                <a:solidFill>
                  <a:srgbClr val="FF0000"/>
                </a:solidFill>
              </a:rPr>
              <a:t>attentively</a:t>
            </a:r>
            <a:r>
              <a:rPr lang="en-US" b="1" dirty="0" smtClean="0">
                <a:solidFill>
                  <a:srgbClr val="FF0000"/>
                </a:solidFill>
              </a:rPr>
              <a:t>; nod your head; raise your hands HIGH; take notes; sit forward; </a:t>
            </a:r>
            <a:r>
              <a:rPr lang="en-US" b="1" u="sng" dirty="0" smtClean="0">
                <a:solidFill>
                  <a:srgbClr val="FF0000"/>
                </a:solidFill>
              </a:rPr>
              <a:t>give presenter energy</a:t>
            </a:r>
            <a:r>
              <a:rPr lang="en-US" b="1" dirty="0" smtClean="0">
                <a:solidFill>
                  <a:srgbClr val="FF0000"/>
                </a:solidFill>
              </a:rPr>
              <a:t>!</a:t>
            </a:r>
            <a:br>
              <a:rPr lang="en-US" b="1" dirty="0" smtClean="0">
                <a:solidFill>
                  <a:srgbClr val="FF0000"/>
                </a:solidFill>
              </a:rPr>
            </a:br>
            <a:endParaRPr lang="en-US" b="1" dirty="0" smtClean="0">
              <a:solidFill>
                <a:srgbClr val="FF0000"/>
              </a:solidFill>
            </a:endParaRPr>
          </a:p>
        </p:txBody>
      </p:sp>
      <p:pic>
        <p:nvPicPr>
          <p:cNvPr id="5" name="Picture 4" descr="http://1.bp.blogspot.com/_PkIWf2Pdsso/Sl06940OByI/AAAAAAAAADU/A1oYeMO9Zoc/s320/i3_recruitment_Raising_Hands_small.jpg"/>
          <p:cNvPicPr>
            <a:picLocks noChangeAspect="1" noChangeArrowheads="1"/>
          </p:cNvPicPr>
          <p:nvPr/>
        </p:nvPicPr>
        <p:blipFill>
          <a:blip r:embed="rId3" cstate="print"/>
          <a:srcRect/>
          <a:stretch>
            <a:fillRect/>
          </a:stretch>
        </p:blipFill>
        <p:spPr bwMode="auto">
          <a:xfrm>
            <a:off x="2581836" y="3580777"/>
            <a:ext cx="4034118" cy="268521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itle 1"/>
          <p:cNvSpPr>
            <a:spLocks noGrp="1"/>
          </p:cNvSpPr>
          <p:nvPr>
            <p:ph type="title"/>
          </p:nvPr>
        </p:nvSpPr>
        <p:spPr>
          <a:xfrm>
            <a:off x="444322" y="0"/>
            <a:ext cx="8229600" cy="1143000"/>
          </a:xfrm>
        </p:spPr>
        <p:txBody>
          <a:bodyPr>
            <a:normAutofit/>
          </a:bodyPr>
          <a:lstStyle/>
          <a:p>
            <a:r>
              <a:rPr lang="en-US" dirty="0" smtClean="0">
                <a:latin typeface="Impact" pitchFamily="34" charset="0"/>
              </a:rPr>
              <a:t>Associates Play the Biggest Role</a:t>
            </a:r>
            <a:endParaRPr lang="en-US" dirty="0">
              <a:latin typeface="Impact" pitchFamily="34" charset="0"/>
            </a:endParaRPr>
          </a:p>
        </p:txBody>
      </p:sp>
      <p:sp>
        <p:nvSpPr>
          <p:cNvPr id="8" name="Slide Number Placeholder 7"/>
          <p:cNvSpPr>
            <a:spLocks noGrp="1"/>
          </p:cNvSpPr>
          <p:nvPr>
            <p:ph type="sldNum" sz="quarter" idx="12"/>
          </p:nvPr>
        </p:nvSpPr>
        <p:spPr/>
        <p:txBody>
          <a:bodyPr/>
          <a:lstStyle/>
          <a:p>
            <a:fld id="{0B03E62A-CEBC-4B6F-8266-73AE707746EB}" type="slidenum">
              <a:rPr lang="en-US" smtClean="0"/>
              <a:pPr/>
              <a:t>12</a:t>
            </a:fld>
            <a:endParaRPr lang="en-US"/>
          </a:p>
        </p:txBody>
      </p:sp>
      <p:sp>
        <p:nvSpPr>
          <p:cNvPr id="9" name="Footer Placeholder 8"/>
          <p:cNvSpPr>
            <a:spLocks noGrp="1"/>
          </p:cNvSpPr>
          <p:nvPr>
            <p:ph type="ftr" sz="quarter" idx="11"/>
          </p:nvPr>
        </p:nvSpPr>
        <p:spPr/>
        <p:txBody>
          <a:bodyPr/>
          <a:lstStyle/>
          <a:p>
            <a:r>
              <a:rPr lang="en-US" dirty="0" smtClean="0"/>
              <a:t>Copyright 2011 Theresa &amp; Frank AuCoin</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Impact" pitchFamily="34" charset="0"/>
              </a:rPr>
              <a:t>Who’s giving the presenter energy?</a:t>
            </a:r>
            <a:endParaRPr lang="en-US" dirty="0">
              <a:latin typeface="Impact" pitchFamily="34" charset="0"/>
            </a:endParaRPr>
          </a:p>
        </p:txBody>
      </p:sp>
      <p:pic>
        <p:nvPicPr>
          <p:cNvPr id="3077" name="Picture 5"/>
          <p:cNvPicPr>
            <a:picLocks noChangeAspect="1" noChangeArrowheads="1"/>
          </p:cNvPicPr>
          <p:nvPr/>
        </p:nvPicPr>
        <p:blipFill>
          <a:blip r:embed="rId2" cstate="print"/>
          <a:srcRect/>
          <a:stretch>
            <a:fillRect/>
          </a:stretch>
        </p:blipFill>
        <p:spPr bwMode="auto">
          <a:xfrm>
            <a:off x="-40897" y="1865731"/>
            <a:ext cx="9184897" cy="430047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Slide Number Placeholder 6"/>
          <p:cNvSpPr>
            <a:spLocks noGrp="1"/>
          </p:cNvSpPr>
          <p:nvPr>
            <p:ph type="sldNum" sz="quarter" idx="12"/>
          </p:nvPr>
        </p:nvSpPr>
        <p:spPr/>
        <p:txBody>
          <a:bodyPr/>
          <a:lstStyle/>
          <a:p>
            <a:fld id="{0B03E62A-CEBC-4B6F-8266-73AE707746EB}" type="slidenum">
              <a:rPr lang="en-US" smtClean="0"/>
              <a:pPr/>
              <a:t>13</a:t>
            </a:fld>
            <a:endParaRPr lang="en-US"/>
          </a:p>
        </p:txBody>
      </p:sp>
      <p:sp>
        <p:nvSpPr>
          <p:cNvPr id="8" name="Footer Placeholder 7"/>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235" y="1156447"/>
            <a:ext cx="5392270" cy="5257800"/>
          </a:xfrm>
        </p:spPr>
        <p:txBody>
          <a:bodyPr>
            <a:normAutofit fontScale="92500" lnSpcReduction="10000"/>
          </a:bodyPr>
          <a:lstStyle/>
          <a:p>
            <a:pPr>
              <a:buNone/>
            </a:pPr>
            <a:r>
              <a:rPr lang="en-US" b="1" u="sng" dirty="0" smtClean="0"/>
              <a:t>TESTIMONIES</a:t>
            </a:r>
          </a:p>
          <a:p>
            <a:pPr>
              <a:buFontTx/>
              <a:buChar char="-"/>
            </a:pPr>
            <a:r>
              <a:rPr lang="en-US" dirty="0" smtClean="0"/>
              <a:t>The </a:t>
            </a:r>
            <a:r>
              <a:rPr lang="en-US" b="1" dirty="0" smtClean="0"/>
              <a:t>REASON</a:t>
            </a:r>
            <a:r>
              <a:rPr lang="en-US" dirty="0" smtClean="0"/>
              <a:t> for the meeting</a:t>
            </a:r>
          </a:p>
          <a:p>
            <a:pPr>
              <a:buFontTx/>
              <a:buChar char="-"/>
            </a:pPr>
            <a:r>
              <a:rPr lang="en-US" dirty="0" smtClean="0"/>
              <a:t>Ideally from ALL levels/ranks</a:t>
            </a:r>
          </a:p>
          <a:p>
            <a:pPr>
              <a:buFontTx/>
              <a:buChar char="-"/>
            </a:pPr>
            <a:r>
              <a:rPr lang="en-US" dirty="0" smtClean="0"/>
              <a:t>No MLM lingo </a:t>
            </a:r>
            <a:r>
              <a:rPr lang="en-US" sz="2600" dirty="0" smtClean="0"/>
              <a:t>(“got into”/upline)</a:t>
            </a:r>
            <a:endParaRPr lang="en-US" dirty="0" smtClean="0"/>
          </a:p>
          <a:p>
            <a:pPr>
              <a:buFontTx/>
              <a:buChar char="-"/>
            </a:pPr>
            <a:r>
              <a:rPr lang="en-US" b="1" dirty="0" smtClean="0"/>
              <a:t>30 seconds or less</a:t>
            </a:r>
          </a:p>
          <a:p>
            <a:pPr lvl="1">
              <a:buFontTx/>
              <a:buChar char="-"/>
            </a:pPr>
            <a:r>
              <a:rPr lang="en-US" dirty="0" smtClean="0"/>
              <a:t>1.  Name</a:t>
            </a:r>
          </a:p>
          <a:p>
            <a:pPr lvl="1">
              <a:buFontTx/>
              <a:buChar char="-"/>
            </a:pPr>
            <a:r>
              <a:rPr lang="en-US" dirty="0" smtClean="0"/>
              <a:t>2.  Background</a:t>
            </a:r>
          </a:p>
          <a:p>
            <a:pPr lvl="1">
              <a:buFontTx/>
              <a:buChar char="-"/>
            </a:pPr>
            <a:r>
              <a:rPr lang="en-US" dirty="0" smtClean="0"/>
              <a:t>3.  What excites you about PPL</a:t>
            </a:r>
          </a:p>
          <a:p>
            <a:pPr lvl="2">
              <a:buFontTx/>
              <a:buChar char="-"/>
            </a:pPr>
            <a:r>
              <a:rPr lang="en-US" dirty="0" smtClean="0"/>
              <a:t>$</a:t>
            </a:r>
            <a:r>
              <a:rPr lang="en-US" dirty="0" err="1" smtClean="0"/>
              <a:t>uccess</a:t>
            </a:r>
            <a:r>
              <a:rPr lang="en-US" dirty="0" smtClean="0"/>
              <a:t> $</a:t>
            </a:r>
            <a:r>
              <a:rPr lang="en-US" dirty="0" err="1" smtClean="0"/>
              <a:t>tory</a:t>
            </a:r>
            <a:r>
              <a:rPr lang="en-US" dirty="0" smtClean="0"/>
              <a:t> </a:t>
            </a:r>
            <a:r>
              <a:rPr lang="en-US" b="1" dirty="0" smtClean="0"/>
              <a:t>OR</a:t>
            </a:r>
            <a:r>
              <a:rPr lang="en-US" dirty="0" smtClean="0"/>
              <a:t> </a:t>
            </a:r>
          </a:p>
          <a:p>
            <a:pPr lvl="2">
              <a:buFontTx/>
              <a:buChar char="-"/>
            </a:pPr>
            <a:r>
              <a:rPr lang="en-US" dirty="0" smtClean="0"/>
              <a:t>Member story</a:t>
            </a:r>
          </a:p>
          <a:p>
            <a:pPr lvl="1">
              <a:buFontTx/>
              <a:buChar char="-"/>
            </a:pPr>
            <a:r>
              <a:rPr lang="en-US" dirty="0" smtClean="0"/>
              <a:t>4.  Powerful closing statement</a:t>
            </a:r>
          </a:p>
        </p:txBody>
      </p:sp>
      <p:sp>
        <p:nvSpPr>
          <p:cNvPr id="5" name="Title 1"/>
          <p:cNvSpPr>
            <a:spLocks noGrp="1"/>
          </p:cNvSpPr>
          <p:nvPr>
            <p:ph type="title"/>
          </p:nvPr>
        </p:nvSpPr>
        <p:spPr>
          <a:xfrm>
            <a:off x="444322" y="0"/>
            <a:ext cx="8229600" cy="1143000"/>
          </a:xfrm>
        </p:spPr>
        <p:txBody>
          <a:bodyPr>
            <a:normAutofit/>
          </a:bodyPr>
          <a:lstStyle/>
          <a:p>
            <a:r>
              <a:rPr lang="en-US" dirty="0" smtClean="0">
                <a:latin typeface="Impact" pitchFamily="34" charset="0"/>
              </a:rPr>
              <a:t>Associates Play the Biggest Role</a:t>
            </a:r>
            <a:endParaRPr lang="en-US" dirty="0">
              <a:latin typeface="Impact" pitchFamily="34" charset="0"/>
            </a:endParaRPr>
          </a:p>
        </p:txBody>
      </p:sp>
      <p:pic>
        <p:nvPicPr>
          <p:cNvPr id="32770" name="Picture 2"/>
          <p:cNvPicPr>
            <a:picLocks noChangeAspect="1" noChangeArrowheads="1"/>
          </p:cNvPicPr>
          <p:nvPr/>
        </p:nvPicPr>
        <p:blipFill>
          <a:blip r:embed="rId3" cstate="print"/>
          <a:srcRect/>
          <a:stretch>
            <a:fillRect/>
          </a:stretch>
        </p:blipFill>
        <p:spPr bwMode="auto">
          <a:xfrm>
            <a:off x="5332879" y="1210236"/>
            <a:ext cx="3569583" cy="53788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Slide Number Placeholder 7"/>
          <p:cNvSpPr>
            <a:spLocks noGrp="1"/>
          </p:cNvSpPr>
          <p:nvPr>
            <p:ph type="sldNum" sz="quarter" idx="12"/>
          </p:nvPr>
        </p:nvSpPr>
        <p:spPr/>
        <p:txBody>
          <a:bodyPr/>
          <a:lstStyle/>
          <a:p>
            <a:fld id="{0B03E62A-CEBC-4B6F-8266-73AE707746EB}" type="slidenum">
              <a:rPr lang="en-US" smtClean="0"/>
              <a:pPr/>
              <a:t>14</a:t>
            </a:fld>
            <a:endParaRPr lang="en-US"/>
          </a:p>
        </p:txBody>
      </p:sp>
      <p:sp>
        <p:nvSpPr>
          <p:cNvPr id="9" name="Footer Placeholder 8"/>
          <p:cNvSpPr>
            <a:spLocks noGrp="1"/>
          </p:cNvSpPr>
          <p:nvPr>
            <p:ph type="ftr" sz="quarter" idx="11"/>
          </p:nvPr>
        </p:nvSpPr>
        <p:spPr/>
        <p:txBody>
          <a:bodyPr/>
          <a:lstStyle/>
          <a:p>
            <a:r>
              <a:rPr lang="en-US" smtClean="0"/>
              <a:t>Copyright 2011 Theresa &amp; Frank AuCoin</a:t>
            </a:r>
            <a:endParaRPr lang="en-US"/>
          </a:p>
        </p:txBody>
      </p:sp>
      <p:sp>
        <p:nvSpPr>
          <p:cNvPr id="10" name="TextBox 9"/>
          <p:cNvSpPr txBox="1"/>
          <p:nvPr/>
        </p:nvSpPr>
        <p:spPr>
          <a:xfrm>
            <a:off x="0" y="6279777"/>
            <a:ext cx="5298141" cy="369332"/>
          </a:xfrm>
          <a:prstGeom prst="rect">
            <a:avLst/>
          </a:prstGeom>
          <a:solidFill>
            <a:srgbClr val="0070C0"/>
          </a:solidFill>
        </p:spPr>
        <p:txBody>
          <a:bodyPr wrap="square" rtlCol="0">
            <a:spAutoFit/>
          </a:bodyPr>
          <a:lstStyle/>
          <a:p>
            <a:pPr algn="ctr"/>
            <a:r>
              <a:rPr lang="en-US" b="1" i="1" dirty="0" smtClean="0">
                <a:solidFill>
                  <a:schemeClr val="bg1"/>
                </a:solidFill>
              </a:rPr>
              <a:t>Always be READY!  </a:t>
            </a:r>
            <a:endParaRPr lang="en-US" b="1" i="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289" y="1658154"/>
            <a:ext cx="5877311" cy="5071056"/>
          </a:xfrm>
        </p:spPr>
        <p:txBody>
          <a:bodyPr>
            <a:normAutofit/>
          </a:bodyPr>
          <a:lstStyle/>
          <a:p>
            <a:r>
              <a:rPr lang="en-US" b="1" dirty="0" smtClean="0"/>
              <a:t>At the end of the presentation:</a:t>
            </a:r>
          </a:p>
          <a:p>
            <a:pPr>
              <a:buNone/>
            </a:pPr>
            <a:r>
              <a:rPr lang="en-US" b="1" dirty="0" smtClean="0"/>
              <a:t>	</a:t>
            </a:r>
            <a:r>
              <a:rPr lang="en-US" b="1" u="sng" dirty="0" smtClean="0"/>
              <a:t>STAY SEATED.</a:t>
            </a:r>
            <a:br>
              <a:rPr lang="en-US" b="1" u="sng" dirty="0" smtClean="0"/>
            </a:br>
            <a:r>
              <a:rPr lang="en-US" b="1" u="sng" dirty="0" smtClean="0"/>
              <a:t>STAY SEATED.  </a:t>
            </a:r>
            <a:br>
              <a:rPr lang="en-US" b="1" u="sng" dirty="0" smtClean="0"/>
            </a:br>
            <a:r>
              <a:rPr lang="en-US" b="1" u="sng" dirty="0" smtClean="0"/>
              <a:t>STAY SEATED.</a:t>
            </a:r>
          </a:p>
          <a:p>
            <a:pPr>
              <a:buNone/>
            </a:pPr>
            <a:endParaRPr lang="en-US" b="1" u="sng" dirty="0"/>
          </a:p>
          <a:p>
            <a:pPr>
              <a:buNone/>
            </a:pPr>
            <a:r>
              <a:rPr lang="en-US" b="1" dirty="0" smtClean="0"/>
              <a:t>    </a:t>
            </a:r>
            <a:r>
              <a:rPr lang="en-US" b="1" u="sng" dirty="0" smtClean="0"/>
              <a:t>You can’t conduct</a:t>
            </a:r>
            <a:br>
              <a:rPr lang="en-US" b="1" u="sng" dirty="0" smtClean="0"/>
            </a:br>
            <a:r>
              <a:rPr lang="en-US" b="1" u="sng" dirty="0" smtClean="0"/>
              <a:t>BUSINESS standing up!</a:t>
            </a:r>
            <a:endParaRPr lang="en-US" b="1" u="sng" dirty="0"/>
          </a:p>
        </p:txBody>
      </p:sp>
      <p:sp>
        <p:nvSpPr>
          <p:cNvPr id="7" name="Title 1"/>
          <p:cNvSpPr>
            <a:spLocks noGrp="1"/>
          </p:cNvSpPr>
          <p:nvPr>
            <p:ph type="title"/>
          </p:nvPr>
        </p:nvSpPr>
        <p:spPr>
          <a:xfrm>
            <a:off x="444322" y="0"/>
            <a:ext cx="8229600" cy="1143000"/>
          </a:xfrm>
        </p:spPr>
        <p:txBody>
          <a:bodyPr>
            <a:normAutofit/>
          </a:bodyPr>
          <a:lstStyle/>
          <a:p>
            <a:r>
              <a:rPr lang="en-US" dirty="0" smtClean="0">
                <a:latin typeface="Impact" pitchFamily="34" charset="0"/>
              </a:rPr>
              <a:t>Associates Play the Biggest Role</a:t>
            </a:r>
            <a:endParaRPr lang="en-US" dirty="0">
              <a:latin typeface="Impact" pitchFamily="34" charset="0"/>
            </a:endParaRPr>
          </a:p>
        </p:txBody>
      </p:sp>
      <p:pic>
        <p:nvPicPr>
          <p:cNvPr id="6" name="Picture 5"/>
          <p:cNvPicPr>
            <a:picLocks noChangeAspect="1" noChangeArrowheads="1"/>
          </p:cNvPicPr>
          <p:nvPr/>
        </p:nvPicPr>
        <p:blipFill>
          <a:blip r:embed="rId2" cstate="print"/>
          <a:srcRect/>
          <a:stretch>
            <a:fillRect/>
          </a:stretch>
        </p:blipFill>
        <p:spPr bwMode="auto">
          <a:xfrm>
            <a:off x="4575922" y="2306874"/>
            <a:ext cx="4097431" cy="45511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Slide Number Placeholder 7"/>
          <p:cNvSpPr>
            <a:spLocks noGrp="1"/>
          </p:cNvSpPr>
          <p:nvPr>
            <p:ph type="sldNum" sz="quarter" idx="12"/>
          </p:nvPr>
        </p:nvSpPr>
        <p:spPr/>
        <p:txBody>
          <a:bodyPr/>
          <a:lstStyle/>
          <a:p>
            <a:fld id="{0B03E62A-CEBC-4B6F-8266-73AE707746EB}" type="slidenum">
              <a:rPr lang="en-US" smtClean="0"/>
              <a:pPr/>
              <a:t>15</a:t>
            </a:fld>
            <a:endParaRPr lang="en-US"/>
          </a:p>
        </p:txBody>
      </p:sp>
      <p:sp>
        <p:nvSpPr>
          <p:cNvPr id="9" name="Footer Placeholder 8"/>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Impact" pitchFamily="34" charset="0"/>
              </a:rPr>
              <a:t>Associates Treat It </a:t>
            </a:r>
            <a:r>
              <a:rPr lang="en-US" dirty="0">
                <a:latin typeface="Impact" pitchFamily="34" charset="0"/>
              </a:rPr>
              <a:t>L</a:t>
            </a:r>
            <a:r>
              <a:rPr lang="en-US" dirty="0" smtClean="0">
                <a:latin typeface="Impact" pitchFamily="34" charset="0"/>
              </a:rPr>
              <a:t>ike a Business</a:t>
            </a:r>
            <a:endParaRPr lang="en-US" dirty="0">
              <a:latin typeface="Impact" pitchFamily="34" charset="0"/>
            </a:endParaRPr>
          </a:p>
        </p:txBody>
      </p:sp>
      <p:sp>
        <p:nvSpPr>
          <p:cNvPr id="3" name="Content Placeholder 2"/>
          <p:cNvSpPr>
            <a:spLocks noGrp="1"/>
          </p:cNvSpPr>
          <p:nvPr>
            <p:ph idx="1"/>
          </p:nvPr>
        </p:nvSpPr>
        <p:spPr/>
        <p:txBody>
          <a:bodyPr/>
          <a:lstStyle/>
          <a:p>
            <a:r>
              <a:rPr lang="en-US" b="1" dirty="0" smtClean="0"/>
              <a:t>After the presentation, turn to your Guest and ask:</a:t>
            </a:r>
          </a:p>
          <a:p>
            <a:pPr lvl="1"/>
            <a:r>
              <a:rPr lang="en-US" b="1" dirty="0" smtClean="0"/>
              <a:t>What did you like best about the presentation?</a:t>
            </a:r>
          </a:p>
          <a:p>
            <a:pPr lvl="1"/>
            <a:r>
              <a:rPr lang="en-US" b="1" dirty="0" smtClean="0"/>
              <a:t>What questions do you have?</a:t>
            </a:r>
          </a:p>
          <a:p>
            <a:pPr lvl="1"/>
            <a:r>
              <a:rPr lang="en-US" b="1" dirty="0" smtClean="0"/>
              <a:t>Do you see a value in the membership for yourself &amp; your family?</a:t>
            </a:r>
          </a:p>
          <a:p>
            <a:pPr lvl="1"/>
            <a:r>
              <a:rPr lang="en-US" b="1" dirty="0" smtClean="0"/>
              <a:t>Do you see an opportunity for yourself?</a:t>
            </a:r>
          </a:p>
          <a:p>
            <a:pPr lvl="1"/>
            <a:r>
              <a:rPr lang="en-US" b="1" dirty="0" smtClean="0"/>
              <a:t>Is there anything we need to answer before you get started?</a:t>
            </a:r>
          </a:p>
          <a:p>
            <a:pPr lvl="1">
              <a:buNone/>
            </a:pPr>
            <a:endParaRPr lang="en-US" dirty="0"/>
          </a:p>
        </p:txBody>
      </p:sp>
      <p:sp>
        <p:nvSpPr>
          <p:cNvPr id="4" name="Slide Number Placeholder 3"/>
          <p:cNvSpPr>
            <a:spLocks noGrp="1"/>
          </p:cNvSpPr>
          <p:nvPr>
            <p:ph type="sldNum" sz="quarter" idx="12"/>
          </p:nvPr>
        </p:nvSpPr>
        <p:spPr/>
        <p:txBody>
          <a:bodyPr/>
          <a:lstStyle/>
          <a:p>
            <a:fld id="{0B03E62A-CEBC-4B6F-8266-73AE707746EB}" type="slidenum">
              <a:rPr lang="en-US" smtClean="0"/>
              <a:pPr/>
              <a:t>16</a:t>
            </a:fld>
            <a:endParaRPr lang="en-US" dirty="0"/>
          </a:p>
        </p:txBody>
      </p:sp>
      <p:sp>
        <p:nvSpPr>
          <p:cNvPr id="5" name="Footer Placeholder 4"/>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u="sng" dirty="0" smtClean="0"/>
              <a:t>Circle ups </a:t>
            </a:r>
          </a:p>
          <a:p>
            <a:pPr lvl="1"/>
            <a:r>
              <a:rPr lang="en-US" dirty="0" smtClean="0"/>
              <a:t>Circle up with your team after the meeting</a:t>
            </a:r>
          </a:p>
          <a:p>
            <a:pPr lvl="1"/>
            <a:r>
              <a:rPr lang="en-US" dirty="0" smtClean="0"/>
              <a:t>For a few minutes to share recent successes, welcome new associates, go over announcements</a:t>
            </a:r>
          </a:p>
          <a:p>
            <a:pPr lvl="1"/>
            <a:r>
              <a:rPr lang="en-US" dirty="0" smtClean="0"/>
              <a:t>If you have a guest, work with them FIRST, completing the paperwork, etc. before joining the circle up.</a:t>
            </a:r>
            <a:endParaRPr lang="en-US" dirty="0"/>
          </a:p>
        </p:txBody>
      </p:sp>
      <p:sp>
        <p:nvSpPr>
          <p:cNvPr id="11" name="Title 1"/>
          <p:cNvSpPr>
            <a:spLocks noGrp="1"/>
          </p:cNvSpPr>
          <p:nvPr>
            <p:ph type="title"/>
          </p:nvPr>
        </p:nvSpPr>
        <p:spPr>
          <a:xfrm>
            <a:off x="444322" y="0"/>
            <a:ext cx="8229600" cy="1143000"/>
          </a:xfrm>
        </p:spPr>
        <p:txBody>
          <a:bodyPr>
            <a:normAutofit/>
          </a:bodyPr>
          <a:lstStyle/>
          <a:p>
            <a:r>
              <a:rPr lang="en-US" dirty="0" smtClean="0">
                <a:latin typeface="Impact" pitchFamily="34" charset="0"/>
              </a:rPr>
              <a:t>Associates Play the Biggest Role</a:t>
            </a:r>
            <a:endParaRPr lang="en-US" dirty="0">
              <a:latin typeface="Impact" pitchFamily="34" charset="0"/>
            </a:endParaRPr>
          </a:p>
        </p:txBody>
      </p:sp>
      <p:sp>
        <p:nvSpPr>
          <p:cNvPr id="12" name="Slide Number Placeholder 11"/>
          <p:cNvSpPr>
            <a:spLocks noGrp="1"/>
          </p:cNvSpPr>
          <p:nvPr>
            <p:ph type="sldNum" sz="quarter" idx="12"/>
          </p:nvPr>
        </p:nvSpPr>
        <p:spPr/>
        <p:txBody>
          <a:bodyPr/>
          <a:lstStyle/>
          <a:p>
            <a:fld id="{0B03E62A-CEBC-4B6F-8266-73AE707746EB}" type="slidenum">
              <a:rPr lang="en-US" smtClean="0"/>
              <a:pPr/>
              <a:t>17</a:t>
            </a:fld>
            <a:endParaRPr lang="en-US"/>
          </a:p>
        </p:txBody>
      </p:sp>
      <p:sp>
        <p:nvSpPr>
          <p:cNvPr id="13" name="Footer Placeholder 12"/>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600200"/>
            <a:ext cx="8229600" cy="2850776"/>
          </a:xfrm>
        </p:spPr>
        <p:txBody>
          <a:bodyPr>
            <a:normAutofit/>
          </a:bodyPr>
          <a:lstStyle/>
          <a:p>
            <a:r>
              <a:rPr lang="en-US" b="1" u="sng" dirty="0" smtClean="0"/>
              <a:t>Event AFTER the event – The “CAST PARTY”</a:t>
            </a:r>
          </a:p>
          <a:p>
            <a:pPr lvl="1"/>
            <a:r>
              <a:rPr lang="en-US" dirty="0" smtClean="0"/>
              <a:t>Social time after the event is for the serious business builders</a:t>
            </a:r>
          </a:p>
          <a:p>
            <a:pPr lvl="1"/>
            <a:r>
              <a:rPr lang="en-US" dirty="0" smtClean="0"/>
              <a:t>Time to build relationships</a:t>
            </a:r>
          </a:p>
          <a:p>
            <a:pPr lvl="1"/>
            <a:r>
              <a:rPr lang="en-US" dirty="0" smtClean="0"/>
              <a:t>Time to spend time with guests and associates</a:t>
            </a:r>
          </a:p>
        </p:txBody>
      </p:sp>
      <p:sp>
        <p:nvSpPr>
          <p:cNvPr id="11" name="Title 1"/>
          <p:cNvSpPr>
            <a:spLocks noGrp="1"/>
          </p:cNvSpPr>
          <p:nvPr>
            <p:ph type="title"/>
          </p:nvPr>
        </p:nvSpPr>
        <p:spPr>
          <a:xfrm>
            <a:off x="444322" y="0"/>
            <a:ext cx="8229600" cy="1143000"/>
          </a:xfrm>
        </p:spPr>
        <p:txBody>
          <a:bodyPr>
            <a:normAutofit/>
          </a:bodyPr>
          <a:lstStyle/>
          <a:p>
            <a:r>
              <a:rPr lang="en-US" dirty="0" smtClean="0">
                <a:latin typeface="Impact" pitchFamily="34" charset="0"/>
              </a:rPr>
              <a:t>Associates Play the Biggest Role</a:t>
            </a:r>
            <a:endParaRPr lang="en-US" dirty="0">
              <a:latin typeface="Impact" pitchFamily="34" charset="0"/>
            </a:endParaRPr>
          </a:p>
        </p:txBody>
      </p:sp>
      <p:sp>
        <p:nvSpPr>
          <p:cNvPr id="6" name="Slide Number Placeholder 5"/>
          <p:cNvSpPr>
            <a:spLocks noGrp="1"/>
          </p:cNvSpPr>
          <p:nvPr>
            <p:ph type="sldNum" sz="quarter" idx="12"/>
          </p:nvPr>
        </p:nvSpPr>
        <p:spPr/>
        <p:txBody>
          <a:bodyPr/>
          <a:lstStyle/>
          <a:p>
            <a:fld id="{0B03E62A-CEBC-4B6F-8266-73AE707746EB}" type="slidenum">
              <a:rPr lang="en-US" smtClean="0"/>
              <a:pPr/>
              <a:t>18</a:t>
            </a:fld>
            <a:endParaRPr lang="en-US"/>
          </a:p>
        </p:txBody>
      </p:sp>
      <p:sp>
        <p:nvSpPr>
          <p:cNvPr id="7" name="Footer Placeholder 6"/>
          <p:cNvSpPr>
            <a:spLocks noGrp="1"/>
          </p:cNvSpPr>
          <p:nvPr>
            <p:ph type="ftr" sz="quarter" idx="11"/>
          </p:nvPr>
        </p:nvSpPr>
        <p:spPr/>
        <p:txBody>
          <a:bodyPr/>
          <a:lstStyle/>
          <a:p>
            <a:r>
              <a:rPr lang="en-US" smtClean="0"/>
              <a:t>Copyright 2011 Theresa &amp; Frank AuCoin</a:t>
            </a:r>
            <a:endParaRPr lang="en-US"/>
          </a:p>
        </p:txBody>
      </p:sp>
      <p:sp>
        <p:nvSpPr>
          <p:cNvPr id="8" name="TextBox 7"/>
          <p:cNvSpPr txBox="1"/>
          <p:nvPr/>
        </p:nvSpPr>
        <p:spPr>
          <a:xfrm>
            <a:off x="1" y="5780782"/>
            <a:ext cx="9143999" cy="1077218"/>
          </a:xfrm>
          <a:prstGeom prst="rect">
            <a:avLst/>
          </a:prstGeom>
          <a:solidFill>
            <a:srgbClr val="0070C0"/>
          </a:solidFill>
        </p:spPr>
        <p:txBody>
          <a:bodyPr wrap="square" rtlCol="0">
            <a:spAutoFit/>
          </a:bodyPr>
          <a:lstStyle/>
          <a:p>
            <a:pPr algn="ctr"/>
            <a:r>
              <a:rPr lang="en-US" sz="3200" dirty="0" smtClean="0">
                <a:solidFill>
                  <a:schemeClr val="bg1"/>
                </a:solidFill>
                <a:latin typeface="BauerBodni BdCn BT" pitchFamily="18" charset="0"/>
              </a:rPr>
              <a:t>The strength of your business is based on </a:t>
            </a:r>
            <a:br>
              <a:rPr lang="en-US" sz="3200" dirty="0" smtClean="0">
                <a:solidFill>
                  <a:schemeClr val="bg1"/>
                </a:solidFill>
                <a:latin typeface="BauerBodni BdCn BT" pitchFamily="18" charset="0"/>
              </a:rPr>
            </a:br>
            <a:r>
              <a:rPr lang="en-US" sz="3200" dirty="0" smtClean="0">
                <a:solidFill>
                  <a:schemeClr val="bg1"/>
                </a:solidFill>
                <a:latin typeface="BauerBodni BdCn BT" pitchFamily="18" charset="0"/>
              </a:rPr>
              <a:t>the strength of your relationships.  </a:t>
            </a:r>
            <a:endParaRPr lang="en-US" sz="3200" dirty="0">
              <a:solidFill>
                <a:schemeClr val="bg1"/>
              </a:solidFill>
              <a:latin typeface="BauerBodni BdCn BT"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a:xfrm>
            <a:off x="444322" y="0"/>
            <a:ext cx="8229600" cy="1143000"/>
          </a:xfrm>
        </p:spPr>
        <p:txBody>
          <a:bodyPr>
            <a:normAutofit/>
          </a:bodyPr>
          <a:lstStyle/>
          <a:p>
            <a:r>
              <a:rPr lang="en-US" dirty="0" smtClean="0">
                <a:latin typeface="Impact" pitchFamily="34" charset="0"/>
              </a:rPr>
              <a:t>Associates Play the Biggest Role</a:t>
            </a:r>
            <a:endParaRPr lang="en-US" dirty="0">
              <a:latin typeface="Impact" pitchFamily="34" charset="0"/>
            </a:endParaRPr>
          </a:p>
        </p:txBody>
      </p:sp>
      <p:sp>
        <p:nvSpPr>
          <p:cNvPr id="4" name="TextBox 3"/>
          <p:cNvSpPr txBox="1"/>
          <p:nvPr/>
        </p:nvSpPr>
        <p:spPr>
          <a:xfrm>
            <a:off x="1" y="5780782"/>
            <a:ext cx="9143999" cy="1077218"/>
          </a:xfrm>
          <a:prstGeom prst="rect">
            <a:avLst/>
          </a:prstGeom>
          <a:solidFill>
            <a:srgbClr val="0070C0"/>
          </a:solidFill>
        </p:spPr>
        <p:txBody>
          <a:bodyPr wrap="square" rtlCol="0">
            <a:spAutoFit/>
          </a:bodyPr>
          <a:lstStyle/>
          <a:p>
            <a:pPr algn="ctr"/>
            <a:r>
              <a:rPr lang="en-US" sz="3200" dirty="0" smtClean="0">
                <a:solidFill>
                  <a:schemeClr val="bg1"/>
                </a:solidFill>
                <a:latin typeface="BauerBodni BdCn BT" pitchFamily="18" charset="0"/>
              </a:rPr>
              <a:t>The strength of your business is based on </a:t>
            </a:r>
            <a:br>
              <a:rPr lang="en-US" sz="3200" dirty="0" smtClean="0">
                <a:solidFill>
                  <a:schemeClr val="bg1"/>
                </a:solidFill>
                <a:latin typeface="BauerBodni BdCn BT" pitchFamily="18" charset="0"/>
              </a:rPr>
            </a:br>
            <a:r>
              <a:rPr lang="en-US" sz="3200" dirty="0" smtClean="0">
                <a:solidFill>
                  <a:schemeClr val="bg1"/>
                </a:solidFill>
                <a:latin typeface="BauerBodni BdCn BT" pitchFamily="18" charset="0"/>
              </a:rPr>
              <a:t>the strength of your relationships.  </a:t>
            </a:r>
            <a:endParaRPr lang="en-US" sz="3200" dirty="0">
              <a:solidFill>
                <a:schemeClr val="bg1"/>
              </a:solidFill>
              <a:latin typeface="BauerBodni BdCn BT" pitchFamily="18" charset="0"/>
            </a:endParaRPr>
          </a:p>
        </p:txBody>
      </p:sp>
      <p:pic>
        <p:nvPicPr>
          <p:cNvPr id="7" name="Picture 1"/>
          <p:cNvPicPr>
            <a:picLocks noChangeAspect="1" noChangeArrowheads="1"/>
          </p:cNvPicPr>
          <p:nvPr/>
        </p:nvPicPr>
        <p:blipFill>
          <a:blip r:embed="rId2" cstate="print"/>
          <a:srcRect/>
          <a:stretch>
            <a:fillRect/>
          </a:stretch>
        </p:blipFill>
        <p:spPr bwMode="auto">
          <a:xfrm>
            <a:off x="5609665" y="1181163"/>
            <a:ext cx="3319182" cy="31756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4"/>
          <p:cNvPicPr>
            <a:picLocks noChangeAspect="1" noChangeArrowheads="1"/>
          </p:cNvPicPr>
          <p:nvPr/>
        </p:nvPicPr>
        <p:blipFill>
          <a:blip r:embed="rId3" cstate="print"/>
          <a:srcRect/>
          <a:stretch>
            <a:fillRect/>
          </a:stretch>
        </p:blipFill>
        <p:spPr bwMode="auto">
          <a:xfrm>
            <a:off x="188259" y="1999448"/>
            <a:ext cx="3022506" cy="33003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3"/>
          <p:cNvPicPr>
            <a:picLocks noChangeAspect="1" noChangeArrowheads="1"/>
          </p:cNvPicPr>
          <p:nvPr/>
        </p:nvPicPr>
        <p:blipFill>
          <a:blip r:embed="rId4" cstate="print"/>
          <a:srcRect/>
          <a:stretch>
            <a:fillRect/>
          </a:stretch>
        </p:blipFill>
        <p:spPr bwMode="auto">
          <a:xfrm>
            <a:off x="3922619" y="3258381"/>
            <a:ext cx="3379134" cy="25311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2"/>
          <p:cNvPicPr>
            <a:picLocks noChangeAspect="1" noChangeArrowheads="1"/>
          </p:cNvPicPr>
          <p:nvPr/>
        </p:nvPicPr>
        <p:blipFill>
          <a:blip r:embed="rId5" cstate="print"/>
          <a:srcRect/>
          <a:stretch>
            <a:fillRect/>
          </a:stretch>
        </p:blipFill>
        <p:spPr bwMode="auto">
          <a:xfrm>
            <a:off x="2837330" y="1182317"/>
            <a:ext cx="2339790" cy="25355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Slide Number Placeholder 11"/>
          <p:cNvSpPr>
            <a:spLocks noGrp="1"/>
          </p:cNvSpPr>
          <p:nvPr>
            <p:ph type="sldNum" sz="quarter" idx="12"/>
          </p:nvPr>
        </p:nvSpPr>
        <p:spPr/>
        <p:txBody>
          <a:bodyPr/>
          <a:lstStyle/>
          <a:p>
            <a:fld id="{0B03E62A-CEBC-4B6F-8266-73AE707746EB}" type="slidenum">
              <a:rPr lang="en-US" smtClean="0"/>
              <a:pPr/>
              <a:t>19</a:t>
            </a:fld>
            <a:endParaRPr lang="en-US"/>
          </a:p>
        </p:txBody>
      </p:sp>
      <p:sp>
        <p:nvSpPr>
          <p:cNvPr id="13" name="Footer Placeholder 12"/>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753" y="0"/>
            <a:ext cx="8229600" cy="1143000"/>
          </a:xfrm>
        </p:spPr>
        <p:txBody>
          <a:bodyPr/>
          <a:lstStyle/>
          <a:p>
            <a:r>
              <a:rPr lang="en-US" dirty="0" smtClean="0">
                <a:latin typeface="Impact" pitchFamily="34" charset="0"/>
              </a:rPr>
              <a:t>Purposes of Business Briefings</a:t>
            </a:r>
            <a:endParaRPr lang="en-US" dirty="0">
              <a:latin typeface="Impact" pitchFamily="34" charset="0"/>
            </a:endParaRPr>
          </a:p>
        </p:txBody>
      </p:sp>
      <p:sp>
        <p:nvSpPr>
          <p:cNvPr id="3" name="Content Placeholder 2"/>
          <p:cNvSpPr>
            <a:spLocks noGrp="1"/>
          </p:cNvSpPr>
          <p:nvPr>
            <p:ph idx="1"/>
          </p:nvPr>
        </p:nvSpPr>
        <p:spPr>
          <a:xfrm>
            <a:off x="1101902" y="1644708"/>
            <a:ext cx="7250805" cy="3538469"/>
          </a:xfrm>
        </p:spPr>
        <p:txBody>
          <a:bodyPr>
            <a:noAutofit/>
          </a:bodyPr>
          <a:lstStyle/>
          <a:p>
            <a:pPr marL="514350" indent="-514350">
              <a:lnSpc>
                <a:spcPct val="150000"/>
              </a:lnSpc>
              <a:buFont typeface="+mj-lt"/>
              <a:buAutoNum type="arabicPeriod"/>
            </a:pPr>
            <a:r>
              <a:rPr lang="en-US" sz="4000" dirty="0" smtClean="0"/>
              <a:t>Compel Guests to get started</a:t>
            </a:r>
          </a:p>
          <a:p>
            <a:pPr marL="514350" indent="-514350">
              <a:lnSpc>
                <a:spcPct val="150000"/>
              </a:lnSpc>
              <a:buFont typeface="+mj-lt"/>
              <a:buAutoNum type="arabicPeriod"/>
            </a:pPr>
            <a:r>
              <a:rPr lang="en-US" sz="4000" dirty="0" smtClean="0"/>
              <a:t>Re-sell the Associates</a:t>
            </a:r>
          </a:p>
          <a:p>
            <a:pPr marL="514350" indent="-514350">
              <a:lnSpc>
                <a:spcPct val="150000"/>
              </a:lnSpc>
              <a:buFont typeface="+mj-lt"/>
              <a:buAutoNum type="arabicPeriod"/>
            </a:pPr>
            <a:r>
              <a:rPr lang="en-US" sz="4000" dirty="0" smtClean="0"/>
              <a:t>Build for the next event</a:t>
            </a:r>
            <a:endParaRPr lang="en-US" sz="4000" dirty="0"/>
          </a:p>
        </p:txBody>
      </p:sp>
      <p:sp>
        <p:nvSpPr>
          <p:cNvPr id="4" name="TextBox 3"/>
          <p:cNvSpPr txBox="1"/>
          <p:nvPr/>
        </p:nvSpPr>
        <p:spPr>
          <a:xfrm>
            <a:off x="0" y="5550794"/>
            <a:ext cx="9144000" cy="830997"/>
          </a:xfrm>
          <a:prstGeom prst="rect">
            <a:avLst/>
          </a:prstGeom>
          <a:solidFill>
            <a:srgbClr val="0070C0"/>
          </a:solidFill>
          <a:ln>
            <a:solidFill>
              <a:schemeClr val="accent1"/>
            </a:solidFill>
          </a:ln>
        </p:spPr>
        <p:txBody>
          <a:bodyPr wrap="square" rtlCol="0">
            <a:spAutoFit/>
          </a:bodyPr>
          <a:lstStyle/>
          <a:p>
            <a:pPr algn="ctr"/>
            <a:r>
              <a:rPr lang="en-US" sz="4800" b="1" dirty="0" smtClean="0">
                <a:solidFill>
                  <a:schemeClr val="bg1"/>
                </a:solidFill>
              </a:rPr>
              <a:t>TESTIMONIES ARE KEY</a:t>
            </a:r>
            <a:endParaRPr lang="en-US" sz="4800" b="1" dirty="0">
              <a:solidFill>
                <a:schemeClr val="bg1"/>
              </a:solidFill>
            </a:endParaRPr>
          </a:p>
        </p:txBody>
      </p:sp>
      <p:sp>
        <p:nvSpPr>
          <p:cNvPr id="5" name="Slide Number Placeholder 4"/>
          <p:cNvSpPr>
            <a:spLocks noGrp="1"/>
          </p:cNvSpPr>
          <p:nvPr>
            <p:ph type="sldNum" sz="quarter" idx="12"/>
          </p:nvPr>
        </p:nvSpPr>
        <p:spPr/>
        <p:txBody>
          <a:bodyPr/>
          <a:lstStyle/>
          <a:p>
            <a:fld id="{0B03E62A-CEBC-4B6F-8266-73AE707746EB}" type="slidenum">
              <a:rPr lang="en-US" smtClean="0"/>
              <a:pPr/>
              <a:t>2</a:t>
            </a:fld>
            <a:endParaRPr lang="en-US"/>
          </a:p>
        </p:txBody>
      </p:sp>
      <p:sp>
        <p:nvSpPr>
          <p:cNvPr id="6" name="Footer Placeholder 5"/>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24434" y="2514600"/>
            <a:ext cx="8229600" cy="1143000"/>
          </a:xfrm>
        </p:spPr>
        <p:txBody>
          <a:bodyPr/>
          <a:lstStyle/>
          <a:p>
            <a:r>
              <a:rPr lang="en-US" dirty="0" smtClean="0">
                <a:latin typeface="Impact" pitchFamily="34" charset="0"/>
              </a:rPr>
              <a:t>FOR THE EVENT STAFF</a:t>
            </a:r>
            <a:endParaRPr lang="en-US" dirty="0">
              <a:latin typeface="Impact" pitchFamily="34" charset="0"/>
            </a:endParaRPr>
          </a:p>
        </p:txBody>
      </p:sp>
      <p:sp>
        <p:nvSpPr>
          <p:cNvPr id="5" name="Slide Number Placeholder 4"/>
          <p:cNvSpPr>
            <a:spLocks noGrp="1"/>
          </p:cNvSpPr>
          <p:nvPr>
            <p:ph type="sldNum" sz="quarter" idx="12"/>
          </p:nvPr>
        </p:nvSpPr>
        <p:spPr/>
        <p:txBody>
          <a:bodyPr/>
          <a:lstStyle/>
          <a:p>
            <a:fld id="{0B03E62A-CEBC-4B6F-8266-73AE707746EB}" type="slidenum">
              <a:rPr lang="en-US" smtClean="0"/>
              <a:pPr/>
              <a:t>20</a:t>
            </a:fld>
            <a:endParaRPr lang="en-US"/>
          </a:p>
        </p:txBody>
      </p:sp>
      <p:sp>
        <p:nvSpPr>
          <p:cNvPr id="6" name="Footer Placeholder 5"/>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964" y="0"/>
            <a:ext cx="8229600" cy="1143000"/>
          </a:xfrm>
        </p:spPr>
        <p:txBody>
          <a:bodyPr/>
          <a:lstStyle/>
          <a:p>
            <a:r>
              <a:rPr lang="en-US" dirty="0" smtClean="0">
                <a:latin typeface="Impact" pitchFamily="34" charset="0"/>
              </a:rPr>
              <a:t>STAFF:  Set-Up</a:t>
            </a:r>
            <a:endParaRPr lang="en-US" dirty="0">
              <a:latin typeface="Impact" pitchFamily="34" charset="0"/>
            </a:endParaRPr>
          </a:p>
        </p:txBody>
      </p:sp>
      <p:sp>
        <p:nvSpPr>
          <p:cNvPr id="3" name="Content Placeholder 2"/>
          <p:cNvSpPr>
            <a:spLocks noGrp="1"/>
          </p:cNvSpPr>
          <p:nvPr>
            <p:ph idx="1"/>
          </p:nvPr>
        </p:nvSpPr>
        <p:spPr>
          <a:xfrm>
            <a:off x="457200" y="1275008"/>
            <a:ext cx="8229600" cy="4919730"/>
          </a:xfrm>
        </p:spPr>
        <p:txBody>
          <a:bodyPr>
            <a:normAutofit fontScale="70000" lnSpcReduction="20000"/>
          </a:bodyPr>
          <a:lstStyle/>
          <a:p>
            <a:r>
              <a:rPr lang="en-US" dirty="0" smtClean="0"/>
              <a:t>Theater style seating in semi-circles</a:t>
            </a:r>
          </a:p>
          <a:p>
            <a:r>
              <a:rPr lang="en-US" dirty="0" smtClean="0"/>
              <a:t>No center aisle</a:t>
            </a:r>
          </a:p>
          <a:p>
            <a:r>
              <a:rPr lang="en-US" dirty="0" smtClean="0"/>
              <a:t>Set up only HALF the number of chairs that you expect to need.</a:t>
            </a:r>
          </a:p>
          <a:p>
            <a:pPr lvl="1"/>
            <a:r>
              <a:rPr lang="en-US" dirty="0" smtClean="0"/>
              <a:t>Have the rest stacked in the rear</a:t>
            </a:r>
          </a:p>
          <a:p>
            <a:pPr lvl="1"/>
            <a:r>
              <a:rPr lang="en-US" dirty="0" smtClean="0"/>
              <a:t>You want to ADD chairs as the room fills from the front – This ADDS ENERGY into the room!	</a:t>
            </a:r>
          </a:p>
          <a:p>
            <a:r>
              <a:rPr lang="en-US" dirty="0" smtClean="0"/>
              <a:t>Water station in rear</a:t>
            </a:r>
          </a:p>
          <a:p>
            <a:r>
              <a:rPr lang="en-US" dirty="0" smtClean="0"/>
              <a:t>Raised stage with screen</a:t>
            </a:r>
          </a:p>
          <a:p>
            <a:r>
              <a:rPr lang="en-US" dirty="0" smtClean="0"/>
              <a:t>AV table for projector &amp; laptop</a:t>
            </a:r>
          </a:p>
          <a:p>
            <a:r>
              <a:rPr lang="en-US" dirty="0" err="1" smtClean="0"/>
              <a:t>Powerpoint</a:t>
            </a:r>
            <a:r>
              <a:rPr lang="en-US" dirty="0" smtClean="0"/>
              <a:t> presentation and Pre-Show loaded and ready</a:t>
            </a:r>
          </a:p>
          <a:p>
            <a:r>
              <a:rPr lang="en-US" dirty="0" smtClean="0"/>
              <a:t>Tools table with the basic tools for sale</a:t>
            </a:r>
          </a:p>
          <a:p>
            <a:r>
              <a:rPr lang="en-US" dirty="0" err="1" smtClean="0"/>
              <a:t>Lavalier</a:t>
            </a:r>
            <a:r>
              <a:rPr lang="en-US" dirty="0" smtClean="0"/>
              <a:t> </a:t>
            </a:r>
            <a:r>
              <a:rPr lang="en-US" dirty="0" err="1" smtClean="0"/>
              <a:t>mic</a:t>
            </a:r>
            <a:r>
              <a:rPr lang="en-US" dirty="0" smtClean="0"/>
              <a:t>  &amp; speakers for groups over 50</a:t>
            </a:r>
          </a:p>
          <a:p>
            <a:r>
              <a:rPr lang="en-US" dirty="0" smtClean="0"/>
              <a:t>Upbeat neutral Music via </a:t>
            </a:r>
            <a:r>
              <a:rPr lang="en-US" dirty="0" err="1" smtClean="0"/>
              <a:t>ipod</a:t>
            </a:r>
            <a:r>
              <a:rPr lang="en-US" dirty="0" smtClean="0"/>
              <a:t> /CD player</a:t>
            </a:r>
          </a:p>
          <a:p>
            <a:r>
              <a:rPr lang="en-US" dirty="0" smtClean="0"/>
              <a:t>Clock visible for presenter</a:t>
            </a:r>
            <a:endParaRPr lang="en-US" dirty="0"/>
          </a:p>
        </p:txBody>
      </p:sp>
      <p:sp>
        <p:nvSpPr>
          <p:cNvPr id="4" name="Slide Number Placeholder 3"/>
          <p:cNvSpPr>
            <a:spLocks noGrp="1"/>
          </p:cNvSpPr>
          <p:nvPr>
            <p:ph type="sldNum" sz="quarter" idx="12"/>
          </p:nvPr>
        </p:nvSpPr>
        <p:spPr/>
        <p:txBody>
          <a:bodyPr/>
          <a:lstStyle/>
          <a:p>
            <a:fld id="{0B03E62A-CEBC-4B6F-8266-73AE707746EB}" type="slidenum">
              <a:rPr lang="en-US" smtClean="0"/>
              <a:pPr/>
              <a:t>21</a:t>
            </a:fld>
            <a:endParaRPr lang="en-US"/>
          </a:p>
        </p:txBody>
      </p:sp>
      <p:sp>
        <p:nvSpPr>
          <p:cNvPr id="5" name="Footer Placeholder 4"/>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a:stretch>
            <a:fillRect/>
          </a:stretch>
        </p:blipFill>
        <p:spPr bwMode="auto">
          <a:xfrm>
            <a:off x="643944" y="777864"/>
            <a:ext cx="8019647" cy="59899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Slide Number Placeholder 4"/>
          <p:cNvSpPr>
            <a:spLocks noGrp="1"/>
          </p:cNvSpPr>
          <p:nvPr>
            <p:ph type="sldNum" sz="quarter" idx="12"/>
          </p:nvPr>
        </p:nvSpPr>
        <p:spPr/>
        <p:txBody>
          <a:bodyPr/>
          <a:lstStyle/>
          <a:p>
            <a:fld id="{0B03E62A-CEBC-4B6F-8266-73AE707746EB}" type="slidenum">
              <a:rPr lang="en-US" smtClean="0"/>
              <a:pPr/>
              <a:t>22</a:t>
            </a:fld>
            <a:endParaRPr lang="en-US"/>
          </a:p>
        </p:txBody>
      </p:sp>
      <p:sp>
        <p:nvSpPr>
          <p:cNvPr id="6" name="Footer Placeholder 5"/>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753" y="0"/>
            <a:ext cx="8229600" cy="1143000"/>
          </a:xfrm>
        </p:spPr>
        <p:txBody>
          <a:bodyPr/>
          <a:lstStyle/>
          <a:p>
            <a:r>
              <a:rPr lang="en-US" dirty="0" smtClean="0">
                <a:latin typeface="Impact" pitchFamily="34" charset="0"/>
              </a:rPr>
              <a:t> STAFF:  Registration</a:t>
            </a:r>
            <a:endParaRPr lang="en-US" dirty="0">
              <a:latin typeface="Impact" pitchFamily="34" charset="0"/>
            </a:endParaRPr>
          </a:p>
        </p:txBody>
      </p:sp>
      <p:sp>
        <p:nvSpPr>
          <p:cNvPr id="3" name="Content Placeholder 2"/>
          <p:cNvSpPr>
            <a:spLocks noGrp="1"/>
          </p:cNvSpPr>
          <p:nvPr>
            <p:ph idx="1"/>
          </p:nvPr>
        </p:nvSpPr>
        <p:spPr>
          <a:xfrm>
            <a:off x="360608" y="1268361"/>
            <a:ext cx="8783392" cy="5102942"/>
          </a:xfrm>
        </p:spPr>
        <p:txBody>
          <a:bodyPr>
            <a:normAutofit fontScale="77500" lnSpcReduction="20000"/>
          </a:bodyPr>
          <a:lstStyle/>
          <a:p>
            <a:r>
              <a:rPr lang="en-US" dirty="0" smtClean="0"/>
              <a:t>Gold name tags for Associates</a:t>
            </a:r>
          </a:p>
          <a:p>
            <a:r>
              <a:rPr lang="en-US" dirty="0" smtClean="0"/>
              <a:t>Red name tags for Guests</a:t>
            </a:r>
          </a:p>
          <a:p>
            <a:r>
              <a:rPr lang="en-US" dirty="0" smtClean="0"/>
              <a:t>Sign in sheets for Associates &amp; Guests &amp; pens</a:t>
            </a:r>
          </a:p>
          <a:p>
            <a:r>
              <a:rPr lang="en-US" dirty="0" smtClean="0"/>
              <a:t>Black Sharpies for name tags</a:t>
            </a:r>
          </a:p>
          <a:p>
            <a:r>
              <a:rPr lang="en-US" dirty="0" smtClean="0"/>
              <a:t>Receipts</a:t>
            </a:r>
          </a:p>
          <a:p>
            <a:r>
              <a:rPr lang="en-US" dirty="0" smtClean="0"/>
              <a:t>Petty cash for change in money bag / container</a:t>
            </a:r>
          </a:p>
          <a:p>
            <a:r>
              <a:rPr lang="en-US" dirty="0" smtClean="0"/>
              <a:t>Basket of hard candy</a:t>
            </a:r>
          </a:p>
          <a:p>
            <a:r>
              <a:rPr lang="en-US" dirty="0" smtClean="0"/>
              <a:t>Flyers for upcoming events</a:t>
            </a:r>
          </a:p>
          <a:p>
            <a:r>
              <a:rPr lang="en-US" dirty="0" smtClean="0"/>
              <a:t>Handouts for guests </a:t>
            </a:r>
            <a:r>
              <a:rPr lang="en-US" sz="2900" dirty="0" smtClean="0"/>
              <a:t>(101 Ways &amp; PPL Today Flyer folded inside 101 Ways)</a:t>
            </a:r>
            <a:endParaRPr lang="en-US" dirty="0" smtClean="0"/>
          </a:p>
          <a:p>
            <a:r>
              <a:rPr lang="en-US" dirty="0" smtClean="0"/>
              <a:t>1 or 2 “smiling” professional associates at registration</a:t>
            </a:r>
          </a:p>
          <a:p>
            <a:r>
              <a:rPr lang="en-US" dirty="0" smtClean="0"/>
              <a:t>2 or more “Greeters” (professionally dressed) ready to welcome every person as they enter the room &amp; to check that everyone is registered &amp; wearing a name tag</a:t>
            </a:r>
            <a:endParaRPr lang="en-US" dirty="0"/>
          </a:p>
        </p:txBody>
      </p:sp>
      <p:sp>
        <p:nvSpPr>
          <p:cNvPr id="4" name="Slide Number Placeholder 3"/>
          <p:cNvSpPr>
            <a:spLocks noGrp="1"/>
          </p:cNvSpPr>
          <p:nvPr>
            <p:ph type="sldNum" sz="quarter" idx="12"/>
          </p:nvPr>
        </p:nvSpPr>
        <p:spPr/>
        <p:txBody>
          <a:bodyPr/>
          <a:lstStyle/>
          <a:p>
            <a:fld id="{0B03E62A-CEBC-4B6F-8266-73AE707746EB}" type="slidenum">
              <a:rPr lang="en-US" smtClean="0"/>
              <a:pPr/>
              <a:t>23</a:t>
            </a:fld>
            <a:endParaRPr lang="en-US" dirty="0"/>
          </a:p>
        </p:txBody>
      </p:sp>
      <p:sp>
        <p:nvSpPr>
          <p:cNvPr id="5" name="Footer Placeholder 4"/>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Impact" pitchFamily="34" charset="0"/>
              </a:rPr>
              <a:t>STAFF:  Procedure</a:t>
            </a:r>
            <a:endParaRPr lang="en-US" dirty="0">
              <a:latin typeface="Impact" pitchFamily="34" charset="0"/>
            </a:endParaRPr>
          </a:p>
        </p:txBody>
      </p:sp>
      <p:sp>
        <p:nvSpPr>
          <p:cNvPr id="3" name="Content Placeholder 2"/>
          <p:cNvSpPr>
            <a:spLocks noGrp="1"/>
          </p:cNvSpPr>
          <p:nvPr>
            <p:ph idx="1"/>
          </p:nvPr>
        </p:nvSpPr>
        <p:spPr>
          <a:xfrm>
            <a:off x="457200" y="1600200"/>
            <a:ext cx="8229600" cy="4733365"/>
          </a:xfrm>
        </p:spPr>
        <p:txBody>
          <a:bodyPr>
            <a:normAutofit fontScale="85000" lnSpcReduction="20000"/>
          </a:bodyPr>
          <a:lstStyle/>
          <a:p>
            <a:r>
              <a:rPr lang="en-US" dirty="0" smtClean="0"/>
              <a:t>Set up one hour minimum prior to presentation start time.</a:t>
            </a:r>
          </a:p>
          <a:p>
            <a:r>
              <a:rPr lang="en-US" dirty="0" smtClean="0"/>
              <a:t>Background music on.</a:t>
            </a:r>
          </a:p>
          <a:p>
            <a:r>
              <a:rPr lang="en-US" dirty="0" smtClean="0"/>
              <a:t>Pre-show </a:t>
            </a:r>
            <a:r>
              <a:rPr lang="en-US" dirty="0" err="1" smtClean="0"/>
              <a:t>powerpoint</a:t>
            </a:r>
            <a:r>
              <a:rPr lang="en-US" dirty="0" smtClean="0"/>
              <a:t> on (Lifestyles, quotes, picture show of PPL associates, etc.).</a:t>
            </a:r>
          </a:p>
          <a:p>
            <a:r>
              <a:rPr lang="en-US" dirty="0" smtClean="0"/>
              <a:t>Registration is ready to sign up guests &amp; associates.</a:t>
            </a:r>
            <a:br>
              <a:rPr lang="en-US" dirty="0" smtClean="0"/>
            </a:br>
            <a:r>
              <a:rPr lang="en-US" dirty="0" smtClean="0"/>
              <a:t>	Never allow children to attend or hang out in the </a:t>
            </a:r>
            <a:br>
              <a:rPr lang="en-US" dirty="0" smtClean="0"/>
            </a:br>
            <a:r>
              <a:rPr lang="en-US" dirty="0" smtClean="0"/>
              <a:t>        hall/foyer (hotel and personal liability). </a:t>
            </a:r>
          </a:p>
          <a:p>
            <a:r>
              <a:rPr lang="en-US" dirty="0" smtClean="0"/>
              <a:t>Open doors 15 minutes prior to presentation start time.</a:t>
            </a:r>
          </a:p>
          <a:p>
            <a:r>
              <a:rPr lang="en-US" dirty="0" smtClean="0"/>
              <a:t>Greeters welcome everyone (&amp; check for name tags).</a:t>
            </a:r>
          </a:p>
          <a:p>
            <a:r>
              <a:rPr lang="en-US" dirty="0" smtClean="0"/>
              <a:t>Testimony assigner chooses those to do testimonies.</a:t>
            </a:r>
          </a:p>
          <a:p>
            <a:endParaRPr lang="en-US" dirty="0"/>
          </a:p>
        </p:txBody>
      </p:sp>
      <p:sp>
        <p:nvSpPr>
          <p:cNvPr id="4" name="Slide Number Placeholder 3"/>
          <p:cNvSpPr>
            <a:spLocks noGrp="1"/>
          </p:cNvSpPr>
          <p:nvPr>
            <p:ph type="sldNum" sz="quarter" idx="12"/>
          </p:nvPr>
        </p:nvSpPr>
        <p:spPr/>
        <p:txBody>
          <a:bodyPr/>
          <a:lstStyle/>
          <a:p>
            <a:fld id="{0B03E62A-CEBC-4B6F-8266-73AE707746EB}" type="slidenum">
              <a:rPr lang="en-US" smtClean="0"/>
              <a:pPr/>
              <a:t>24</a:t>
            </a:fld>
            <a:endParaRPr lang="en-US" dirty="0"/>
          </a:p>
        </p:txBody>
      </p:sp>
      <p:sp>
        <p:nvSpPr>
          <p:cNvPr id="5" name="Footer Placeholder 4"/>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3412" y="0"/>
            <a:ext cx="8229600" cy="1143000"/>
          </a:xfrm>
        </p:spPr>
        <p:txBody>
          <a:bodyPr/>
          <a:lstStyle/>
          <a:p>
            <a:r>
              <a:rPr lang="en-US" dirty="0" smtClean="0">
                <a:latin typeface="Impact" pitchFamily="34" charset="0"/>
              </a:rPr>
              <a:t>STAFF:  Procedure</a:t>
            </a:r>
            <a:endParaRPr lang="en-US" dirty="0">
              <a:latin typeface="Impact" pitchFamily="34" charset="0"/>
            </a:endParaRPr>
          </a:p>
        </p:txBody>
      </p:sp>
      <p:sp>
        <p:nvSpPr>
          <p:cNvPr id="3" name="Content Placeholder 2"/>
          <p:cNvSpPr>
            <a:spLocks noGrp="1"/>
          </p:cNvSpPr>
          <p:nvPr>
            <p:ph idx="1"/>
          </p:nvPr>
        </p:nvSpPr>
        <p:spPr/>
        <p:txBody>
          <a:bodyPr>
            <a:normAutofit lnSpcReduction="10000"/>
          </a:bodyPr>
          <a:lstStyle/>
          <a:p>
            <a:r>
              <a:rPr lang="en-US" dirty="0" smtClean="0"/>
              <a:t>VOG (Voice of God) asks everyone to take a seat a couple minutes prior to start;  asks everyone to turn off their cell phones.</a:t>
            </a:r>
          </a:p>
          <a:p>
            <a:pPr lvl="1"/>
            <a:r>
              <a:rPr lang="en-US" dirty="0" smtClean="0"/>
              <a:t>Introduces meeting host/hostess</a:t>
            </a:r>
            <a:br>
              <a:rPr lang="en-US" dirty="0" smtClean="0"/>
            </a:br>
            <a:r>
              <a:rPr lang="en-US" dirty="0" smtClean="0"/>
              <a:t/>
            </a:r>
            <a:br>
              <a:rPr lang="en-US" dirty="0" smtClean="0"/>
            </a:br>
            <a:endParaRPr lang="en-US" dirty="0" smtClean="0"/>
          </a:p>
          <a:p>
            <a:r>
              <a:rPr lang="en-US" dirty="0" smtClean="0"/>
              <a:t>HOST/HOSTESS welcomes everyone and introduces Guest Speaker.</a:t>
            </a:r>
            <a:br>
              <a:rPr lang="en-US" dirty="0" smtClean="0"/>
            </a:br>
            <a:r>
              <a:rPr lang="en-US" dirty="0" smtClean="0"/>
              <a:t>	Stay on the stage to greet the speaker.</a:t>
            </a:r>
            <a:br>
              <a:rPr lang="en-US" dirty="0" smtClean="0"/>
            </a:br>
            <a:r>
              <a:rPr lang="en-US" dirty="0" smtClean="0"/>
              <a:t>	Never walk off the stage &amp; leave it empty.</a:t>
            </a:r>
          </a:p>
          <a:p>
            <a:endParaRPr lang="en-US" dirty="0" smtClean="0"/>
          </a:p>
          <a:p>
            <a:endParaRPr lang="en-US" dirty="0"/>
          </a:p>
        </p:txBody>
      </p:sp>
      <p:sp>
        <p:nvSpPr>
          <p:cNvPr id="7" name="Slide Number Placeholder 6"/>
          <p:cNvSpPr>
            <a:spLocks noGrp="1"/>
          </p:cNvSpPr>
          <p:nvPr>
            <p:ph type="sldNum" sz="quarter" idx="12"/>
          </p:nvPr>
        </p:nvSpPr>
        <p:spPr/>
        <p:txBody>
          <a:bodyPr/>
          <a:lstStyle/>
          <a:p>
            <a:fld id="{0B03E62A-CEBC-4B6F-8266-73AE707746EB}" type="slidenum">
              <a:rPr lang="en-US" smtClean="0"/>
              <a:pPr/>
              <a:t>25</a:t>
            </a:fld>
            <a:endParaRPr lang="en-US"/>
          </a:p>
        </p:txBody>
      </p:sp>
      <p:sp>
        <p:nvSpPr>
          <p:cNvPr id="8" name="Footer Placeholder 7"/>
          <p:cNvSpPr>
            <a:spLocks noGrp="1"/>
          </p:cNvSpPr>
          <p:nvPr>
            <p:ph type="ftr" sz="quarter" idx="11"/>
          </p:nvPr>
        </p:nvSpPr>
        <p:spPr/>
        <p:txBody>
          <a:bodyPr/>
          <a:lstStyle/>
          <a:p>
            <a:r>
              <a:rPr lang="en-US" smtClean="0"/>
              <a:t>Copyright 2011 Theresa &amp; Frank AuCoin</a:t>
            </a:r>
            <a:endParaRPr lang="en-US"/>
          </a:p>
        </p:txBody>
      </p:sp>
      <p:sp>
        <p:nvSpPr>
          <p:cNvPr id="6" name="TextBox 5"/>
          <p:cNvSpPr txBox="1"/>
          <p:nvPr/>
        </p:nvSpPr>
        <p:spPr>
          <a:xfrm>
            <a:off x="840659" y="3362633"/>
            <a:ext cx="7359446" cy="646331"/>
          </a:xfrm>
          <a:prstGeom prst="rect">
            <a:avLst/>
          </a:prstGeom>
          <a:noFill/>
        </p:spPr>
        <p:txBody>
          <a:bodyPr wrap="square" rtlCol="0">
            <a:spAutoFit/>
          </a:bodyPr>
          <a:lstStyle/>
          <a:p>
            <a:r>
              <a:rPr lang="en-US" dirty="0" smtClean="0"/>
              <a:t>If your meeting is too small to have a VOG, then the host/hostess can ask </a:t>
            </a:r>
            <a:br>
              <a:rPr lang="en-US" dirty="0" smtClean="0"/>
            </a:br>
            <a:r>
              <a:rPr lang="en-US" dirty="0" smtClean="0"/>
              <a:t>everyone to turn off their cell phones prior to introducing the guest speaker.</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3412" y="0"/>
            <a:ext cx="8229600" cy="1143000"/>
          </a:xfrm>
        </p:spPr>
        <p:txBody>
          <a:bodyPr/>
          <a:lstStyle/>
          <a:p>
            <a:r>
              <a:rPr lang="en-US" dirty="0" smtClean="0">
                <a:latin typeface="Impact" pitchFamily="34" charset="0"/>
              </a:rPr>
              <a:t>STAFF:  Procedure</a:t>
            </a:r>
            <a:endParaRPr lang="en-US" dirty="0">
              <a:latin typeface="Impact" pitchFamily="34" charset="0"/>
            </a:endParaRPr>
          </a:p>
        </p:txBody>
      </p:sp>
      <p:sp>
        <p:nvSpPr>
          <p:cNvPr id="3" name="Content Placeholder 2"/>
          <p:cNvSpPr>
            <a:spLocks noGrp="1"/>
          </p:cNvSpPr>
          <p:nvPr>
            <p:ph idx="1"/>
          </p:nvPr>
        </p:nvSpPr>
        <p:spPr/>
        <p:txBody>
          <a:bodyPr>
            <a:normAutofit lnSpcReduction="10000"/>
          </a:bodyPr>
          <a:lstStyle/>
          <a:p>
            <a:r>
              <a:rPr lang="en-US" dirty="0" smtClean="0"/>
              <a:t>INTRODUCTION of guest speaker example:</a:t>
            </a:r>
            <a:br>
              <a:rPr lang="en-US" dirty="0" smtClean="0"/>
            </a:br>
            <a:r>
              <a:rPr lang="en-US" dirty="0" smtClean="0"/>
              <a:t>	Their name, background, statement of how well they are doing with PPL.  You can </a:t>
            </a:r>
            <a:r>
              <a:rPr lang="en-US" smtClean="0"/>
              <a:t>always include: </a:t>
            </a:r>
            <a:r>
              <a:rPr lang="en-US" dirty="0" smtClean="0"/>
              <a:t>they know 110%of the facts, they love helping people, they’re really down to earth &amp; love having fun, &amp; they really know how to make money with this company.  Please stand to your feet and welcome, Mr./Mrs. ____________.</a:t>
            </a:r>
            <a:br>
              <a:rPr lang="en-US" dirty="0" smtClean="0"/>
            </a:br>
            <a:endParaRPr lang="en-US" dirty="0" smtClean="0"/>
          </a:p>
        </p:txBody>
      </p:sp>
      <p:sp>
        <p:nvSpPr>
          <p:cNvPr id="7" name="Slide Number Placeholder 6"/>
          <p:cNvSpPr>
            <a:spLocks noGrp="1"/>
          </p:cNvSpPr>
          <p:nvPr>
            <p:ph type="sldNum" sz="quarter" idx="12"/>
          </p:nvPr>
        </p:nvSpPr>
        <p:spPr/>
        <p:txBody>
          <a:bodyPr/>
          <a:lstStyle/>
          <a:p>
            <a:fld id="{0B03E62A-CEBC-4B6F-8266-73AE707746EB}" type="slidenum">
              <a:rPr lang="en-US" smtClean="0"/>
              <a:pPr/>
              <a:t>26</a:t>
            </a:fld>
            <a:endParaRPr lang="en-US"/>
          </a:p>
        </p:txBody>
      </p:sp>
      <p:sp>
        <p:nvSpPr>
          <p:cNvPr id="8" name="Footer Placeholder 7"/>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3412" y="0"/>
            <a:ext cx="8229600" cy="1143000"/>
          </a:xfrm>
        </p:spPr>
        <p:txBody>
          <a:bodyPr/>
          <a:lstStyle/>
          <a:p>
            <a:r>
              <a:rPr lang="en-US" dirty="0" smtClean="0">
                <a:latin typeface="Impact" pitchFamily="34" charset="0"/>
              </a:rPr>
              <a:t>STAFF:  Procedure</a:t>
            </a:r>
            <a:endParaRPr lang="en-US" dirty="0">
              <a:latin typeface="Impact" pitchFamily="34" charset="0"/>
            </a:endParaRPr>
          </a:p>
        </p:txBody>
      </p:sp>
      <p:sp>
        <p:nvSpPr>
          <p:cNvPr id="3" name="Content Placeholder 2"/>
          <p:cNvSpPr>
            <a:spLocks noGrp="1"/>
          </p:cNvSpPr>
          <p:nvPr>
            <p:ph idx="1"/>
          </p:nvPr>
        </p:nvSpPr>
        <p:spPr>
          <a:xfrm>
            <a:off x="457200" y="1600200"/>
            <a:ext cx="8229600" cy="4726858"/>
          </a:xfrm>
        </p:spPr>
        <p:txBody>
          <a:bodyPr>
            <a:normAutofit fontScale="92500" lnSpcReduction="20000"/>
          </a:bodyPr>
          <a:lstStyle/>
          <a:p>
            <a:r>
              <a:rPr lang="en-US" dirty="0" smtClean="0"/>
              <a:t>BUILDING FOR UPCOMING EVENTS</a:t>
            </a:r>
          </a:p>
          <a:p>
            <a:pPr lvl="1"/>
            <a:r>
              <a:rPr lang="en-US" dirty="0" smtClean="0"/>
              <a:t>Building for the next event(s) is vital.  You want to have this done </a:t>
            </a:r>
            <a:r>
              <a:rPr lang="en-US" b="1" dirty="0" smtClean="0"/>
              <a:t>prior to the speaker closing the guests. </a:t>
            </a:r>
            <a:r>
              <a:rPr lang="en-US" dirty="0" smtClean="0"/>
              <a:t> So you have two good options:</a:t>
            </a:r>
          </a:p>
          <a:p>
            <a:pPr lvl="2"/>
            <a:r>
              <a:rPr lang="en-US" dirty="0" smtClean="0"/>
              <a:t>Have the </a:t>
            </a:r>
            <a:r>
              <a:rPr lang="en-US" b="1" dirty="0" smtClean="0"/>
              <a:t>guest speaker </a:t>
            </a:r>
            <a:r>
              <a:rPr lang="en-US" dirty="0" smtClean="0"/>
              <a:t>build for the upcoming briefing &amp; Super Saturday, etc.  Give him/her a list of the next 1 or 2 events, date, time &amp; place prior to the meeting starting so he/she can work it into the presentation.</a:t>
            </a:r>
          </a:p>
          <a:p>
            <a:pPr lvl="2"/>
            <a:r>
              <a:rPr lang="en-US" dirty="0" smtClean="0"/>
              <a:t>OR the </a:t>
            </a:r>
            <a:r>
              <a:rPr lang="en-US" b="1" dirty="0" smtClean="0"/>
              <a:t>meeting HOST/HOSTESS </a:t>
            </a:r>
            <a:r>
              <a:rPr lang="en-US" dirty="0" smtClean="0"/>
              <a:t>can do their very quick testimony (last with all the other testimonies) and also build for the upcoming events &amp; then turn it back over to the guest presenter to close.</a:t>
            </a:r>
          </a:p>
          <a:p>
            <a:pPr lvl="1"/>
            <a:r>
              <a:rPr lang="en-US" dirty="0" smtClean="0"/>
              <a:t>Be sure to include promoting the “event after the event” after the business briefing.</a:t>
            </a:r>
          </a:p>
        </p:txBody>
      </p:sp>
      <p:sp>
        <p:nvSpPr>
          <p:cNvPr id="7" name="Slide Number Placeholder 6"/>
          <p:cNvSpPr>
            <a:spLocks noGrp="1"/>
          </p:cNvSpPr>
          <p:nvPr>
            <p:ph type="sldNum" sz="quarter" idx="12"/>
          </p:nvPr>
        </p:nvSpPr>
        <p:spPr/>
        <p:txBody>
          <a:bodyPr/>
          <a:lstStyle/>
          <a:p>
            <a:fld id="{0B03E62A-CEBC-4B6F-8266-73AE707746EB}" type="slidenum">
              <a:rPr lang="en-US" smtClean="0"/>
              <a:pPr/>
              <a:t>27</a:t>
            </a:fld>
            <a:endParaRPr lang="en-US" dirty="0"/>
          </a:p>
        </p:txBody>
      </p:sp>
      <p:sp>
        <p:nvSpPr>
          <p:cNvPr id="8" name="Footer Placeholder 7"/>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76517" y="2554941"/>
            <a:ext cx="8229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Impact" pitchFamily="34" charset="0"/>
                <a:ea typeface="+mj-ea"/>
                <a:cs typeface="+mj-cs"/>
              </a:rPr>
              <a:t>ENJOY YOUR EVENTS!</a:t>
            </a:r>
          </a:p>
          <a:p>
            <a:pPr marL="0" marR="0" lvl="0" indent="0" algn="ctr" defTabSz="914400" rtl="0" eaLnBrk="1" fontAlgn="auto" latinLnBrk="0" hangingPunct="1">
              <a:lnSpc>
                <a:spcPct val="100000"/>
              </a:lnSpc>
              <a:spcBef>
                <a:spcPct val="0"/>
              </a:spcBef>
              <a:spcAft>
                <a:spcPts val="0"/>
              </a:spcAft>
              <a:buClrTx/>
              <a:buSzTx/>
              <a:buFontTx/>
              <a:buNone/>
              <a:tabLst/>
              <a:defRPr/>
            </a:pPr>
            <a:endParaRPr lang="en-US" sz="4400" dirty="0" smtClean="0">
              <a:latin typeface="Impact" pitchFamily="34" charset="0"/>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dirty="0" smtClean="0">
                <a:latin typeface="Impact" pitchFamily="34" charset="0"/>
                <a:ea typeface="+mj-ea"/>
                <a:cs typeface="+mj-cs"/>
              </a:rPr>
              <a:t>Meetings Make Money!</a:t>
            </a:r>
            <a:endParaRPr lang="en-US" sz="4400" noProof="0" dirty="0" smtClean="0">
              <a:latin typeface="Impact" pitchFamily="34" charset="0"/>
              <a:ea typeface="+mj-ea"/>
              <a:cs typeface="+mj-cs"/>
            </a:endParaRPr>
          </a:p>
        </p:txBody>
      </p:sp>
      <p:sp>
        <p:nvSpPr>
          <p:cNvPr id="5" name="Slide Number Placeholder 4"/>
          <p:cNvSpPr>
            <a:spLocks noGrp="1"/>
          </p:cNvSpPr>
          <p:nvPr>
            <p:ph type="sldNum" sz="quarter" idx="12"/>
          </p:nvPr>
        </p:nvSpPr>
        <p:spPr/>
        <p:txBody>
          <a:bodyPr/>
          <a:lstStyle/>
          <a:p>
            <a:fld id="{0B03E62A-CEBC-4B6F-8266-73AE707746EB}" type="slidenum">
              <a:rPr lang="en-US" smtClean="0"/>
              <a:pPr/>
              <a:t>28</a:t>
            </a:fld>
            <a:endParaRPr lang="en-US"/>
          </a:p>
        </p:txBody>
      </p:sp>
      <p:sp>
        <p:nvSpPr>
          <p:cNvPr id="6" name="Footer Placeholder 5"/>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dirty="0" smtClean="0">
                <a:latin typeface="Impact" pitchFamily="34" charset="0"/>
              </a:rPr>
              <a:t>Associates Treat It </a:t>
            </a:r>
            <a:r>
              <a:rPr lang="en-US" dirty="0">
                <a:latin typeface="Impact" pitchFamily="34" charset="0"/>
              </a:rPr>
              <a:t>L</a:t>
            </a:r>
            <a:r>
              <a:rPr lang="en-US" dirty="0" smtClean="0">
                <a:latin typeface="Impact" pitchFamily="34" charset="0"/>
              </a:rPr>
              <a:t>ike a Business</a:t>
            </a:r>
            <a:endParaRPr lang="en-US" dirty="0">
              <a:latin typeface="Impact" pitchFamily="34" charset="0"/>
            </a:endParaRPr>
          </a:p>
        </p:txBody>
      </p:sp>
      <p:sp>
        <p:nvSpPr>
          <p:cNvPr id="3" name="Content Placeholder 2"/>
          <p:cNvSpPr>
            <a:spLocks noGrp="1"/>
          </p:cNvSpPr>
          <p:nvPr>
            <p:ph idx="1"/>
          </p:nvPr>
        </p:nvSpPr>
        <p:spPr>
          <a:xfrm>
            <a:off x="457200" y="1600200"/>
            <a:ext cx="8229600" cy="5257800"/>
          </a:xfrm>
        </p:spPr>
        <p:txBody>
          <a:bodyPr>
            <a:normAutofit/>
          </a:bodyPr>
          <a:lstStyle/>
          <a:p>
            <a:r>
              <a:rPr lang="en-US" u="sng" dirty="0" smtClean="0"/>
              <a:t>No prospecting employees or guests of the hotels</a:t>
            </a:r>
            <a:r>
              <a:rPr lang="en-US" dirty="0" smtClean="0"/>
              <a:t> and other facilities meetings are held in</a:t>
            </a:r>
            <a:br>
              <a:rPr lang="en-US" dirty="0" smtClean="0"/>
            </a:br>
            <a:endParaRPr lang="en-US" dirty="0" smtClean="0"/>
          </a:p>
          <a:p>
            <a:r>
              <a:rPr lang="en-US" dirty="0" smtClean="0"/>
              <a:t>Everyone is </a:t>
            </a:r>
            <a:r>
              <a:rPr lang="en-US" u="sng" dirty="0" smtClean="0"/>
              <a:t>“team neutral”</a:t>
            </a:r>
          </a:p>
          <a:p>
            <a:pPr lvl="1"/>
            <a:r>
              <a:rPr lang="en-US" dirty="0" smtClean="0"/>
              <a:t>Don’t include team names from the front of the room during testimonies, etc.</a:t>
            </a:r>
            <a:br>
              <a:rPr lang="en-US" dirty="0" smtClean="0"/>
            </a:br>
            <a:endParaRPr lang="en-US" dirty="0" smtClean="0"/>
          </a:p>
          <a:p>
            <a:r>
              <a:rPr lang="en-US" u="sng" dirty="0" smtClean="0"/>
              <a:t>Volunteer</a:t>
            </a:r>
            <a:r>
              <a:rPr lang="en-US" dirty="0" smtClean="0"/>
              <a:t> to help with the set up, the break down, registration, tools, music, pictures, etc.</a:t>
            </a:r>
            <a:endParaRPr lang="en-US" dirty="0"/>
          </a:p>
        </p:txBody>
      </p:sp>
      <p:sp>
        <p:nvSpPr>
          <p:cNvPr id="4" name="Slide Number Placeholder 3"/>
          <p:cNvSpPr>
            <a:spLocks noGrp="1"/>
          </p:cNvSpPr>
          <p:nvPr>
            <p:ph type="sldNum" sz="quarter" idx="12"/>
          </p:nvPr>
        </p:nvSpPr>
        <p:spPr/>
        <p:txBody>
          <a:bodyPr/>
          <a:lstStyle/>
          <a:p>
            <a:fld id="{0B03E62A-CEBC-4B6F-8266-73AE707746EB}" type="slidenum">
              <a:rPr lang="en-US" smtClean="0"/>
              <a:pPr/>
              <a:t>3</a:t>
            </a:fld>
            <a:endParaRPr lang="en-US"/>
          </a:p>
        </p:txBody>
      </p:sp>
      <p:sp>
        <p:nvSpPr>
          <p:cNvPr id="5" name="Footer Placeholder 4"/>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www.johndaugherty.com/blog/wp-content/uploads/2010/09/Dress-for-Success.jpg"/>
          <p:cNvPicPr>
            <a:picLocks noChangeAspect="1" noChangeArrowheads="1"/>
          </p:cNvPicPr>
          <p:nvPr/>
        </p:nvPicPr>
        <p:blipFill>
          <a:blip r:embed="rId2" cstate="print"/>
          <a:srcRect/>
          <a:stretch>
            <a:fillRect/>
          </a:stretch>
        </p:blipFill>
        <p:spPr bwMode="auto">
          <a:xfrm>
            <a:off x="155574" y="1077197"/>
            <a:ext cx="5276850" cy="5276851"/>
          </a:xfrm>
          <a:prstGeom prst="rect">
            <a:avLst/>
          </a:prstGeom>
          <a:noFill/>
        </p:spPr>
      </p:pic>
      <p:sp>
        <p:nvSpPr>
          <p:cNvPr id="6" name="Content Placeholder 5"/>
          <p:cNvSpPr>
            <a:spLocks noGrp="1"/>
          </p:cNvSpPr>
          <p:nvPr>
            <p:ph idx="1"/>
          </p:nvPr>
        </p:nvSpPr>
        <p:spPr>
          <a:xfrm>
            <a:off x="5357611" y="1561563"/>
            <a:ext cx="3438659" cy="4525963"/>
          </a:xfrm>
        </p:spPr>
        <p:txBody>
          <a:bodyPr>
            <a:normAutofit fontScale="92500"/>
          </a:bodyPr>
          <a:lstStyle/>
          <a:p>
            <a:pPr algn="r">
              <a:buNone/>
            </a:pPr>
            <a:r>
              <a:rPr lang="en-US" b="1" i="1" dirty="0" smtClean="0"/>
              <a:t>“We are much more likely to believe, respect and obey the </a:t>
            </a:r>
            <a:r>
              <a:rPr lang="en-US" b="1" i="1" dirty="0" smtClean="0">
                <a:solidFill>
                  <a:srgbClr val="C00000"/>
                </a:solidFill>
              </a:rPr>
              <a:t>man</a:t>
            </a:r>
            <a:r>
              <a:rPr lang="en-US" b="1" i="1" dirty="0" smtClean="0"/>
              <a:t> who wears a </a:t>
            </a:r>
            <a:r>
              <a:rPr lang="en-US" b="1" i="1" u="sng" dirty="0" smtClean="0"/>
              <a:t>suit</a:t>
            </a:r>
            <a:r>
              <a:rPr lang="en-US" b="1" i="1" dirty="0" smtClean="0"/>
              <a:t> than the man who does not.”</a:t>
            </a:r>
          </a:p>
          <a:p>
            <a:pPr algn="r">
              <a:buNone/>
            </a:pPr>
            <a:endParaRPr lang="en-US" b="1" i="1" dirty="0"/>
          </a:p>
          <a:p>
            <a:pPr algn="r">
              <a:buNone/>
            </a:pPr>
            <a:r>
              <a:rPr lang="en-US" b="1" i="1" dirty="0" smtClean="0"/>
              <a:t>…John T. Malloy</a:t>
            </a:r>
            <a:endParaRPr lang="en-US" b="1" i="1" dirty="0"/>
          </a:p>
        </p:txBody>
      </p:sp>
      <p:sp>
        <p:nvSpPr>
          <p:cNvPr id="8" name="Title 1"/>
          <p:cNvSpPr>
            <a:spLocks noGrp="1"/>
          </p:cNvSpPr>
          <p:nvPr>
            <p:ph type="title"/>
          </p:nvPr>
        </p:nvSpPr>
        <p:spPr>
          <a:xfrm>
            <a:off x="457200" y="25758"/>
            <a:ext cx="8229600" cy="1143000"/>
          </a:xfrm>
        </p:spPr>
        <p:txBody>
          <a:bodyPr>
            <a:normAutofit/>
          </a:bodyPr>
          <a:lstStyle/>
          <a:p>
            <a:r>
              <a:rPr lang="en-US" dirty="0" smtClean="0">
                <a:latin typeface="Impact" pitchFamily="34" charset="0"/>
              </a:rPr>
              <a:t>Associates Treat It </a:t>
            </a:r>
            <a:r>
              <a:rPr lang="en-US" dirty="0">
                <a:latin typeface="Impact" pitchFamily="34" charset="0"/>
              </a:rPr>
              <a:t>L</a:t>
            </a:r>
            <a:r>
              <a:rPr lang="en-US" dirty="0" smtClean="0">
                <a:latin typeface="Impact" pitchFamily="34" charset="0"/>
              </a:rPr>
              <a:t>ike a Business</a:t>
            </a:r>
            <a:endParaRPr lang="en-US" dirty="0">
              <a:latin typeface="Impact" pitchFamily="34" charset="0"/>
            </a:endParaRPr>
          </a:p>
        </p:txBody>
      </p:sp>
      <p:sp>
        <p:nvSpPr>
          <p:cNvPr id="9" name="Slide Number Placeholder 8"/>
          <p:cNvSpPr>
            <a:spLocks noGrp="1"/>
          </p:cNvSpPr>
          <p:nvPr>
            <p:ph type="sldNum" sz="quarter" idx="12"/>
          </p:nvPr>
        </p:nvSpPr>
        <p:spPr/>
        <p:txBody>
          <a:bodyPr/>
          <a:lstStyle/>
          <a:p>
            <a:fld id="{0B03E62A-CEBC-4B6F-8266-73AE707746EB}" type="slidenum">
              <a:rPr lang="en-US" smtClean="0"/>
              <a:pPr/>
              <a:t>4</a:t>
            </a:fld>
            <a:endParaRPr lang="en-US"/>
          </a:p>
        </p:txBody>
      </p:sp>
      <p:sp>
        <p:nvSpPr>
          <p:cNvPr id="10" name="Footer Placeholder 9"/>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www.johndaugherty.com/blog/wp-content/uploads/2010/09/Dress-for-Success.jpg"/>
          <p:cNvPicPr>
            <a:picLocks noChangeAspect="1" noChangeArrowheads="1"/>
          </p:cNvPicPr>
          <p:nvPr/>
        </p:nvPicPr>
        <p:blipFill>
          <a:blip r:embed="rId3" cstate="print"/>
          <a:srcRect/>
          <a:stretch>
            <a:fillRect/>
          </a:stretch>
        </p:blipFill>
        <p:spPr bwMode="auto">
          <a:xfrm>
            <a:off x="155574" y="1077197"/>
            <a:ext cx="5276850" cy="5276851"/>
          </a:xfrm>
          <a:prstGeom prst="rect">
            <a:avLst/>
          </a:prstGeom>
          <a:noFill/>
        </p:spPr>
      </p:pic>
      <p:sp>
        <p:nvSpPr>
          <p:cNvPr id="6" name="Content Placeholder 5"/>
          <p:cNvSpPr>
            <a:spLocks noGrp="1"/>
          </p:cNvSpPr>
          <p:nvPr>
            <p:ph idx="1"/>
          </p:nvPr>
        </p:nvSpPr>
        <p:spPr>
          <a:xfrm>
            <a:off x="5357611" y="1561563"/>
            <a:ext cx="3438659" cy="4525963"/>
          </a:xfrm>
        </p:spPr>
        <p:txBody>
          <a:bodyPr>
            <a:normAutofit lnSpcReduction="10000"/>
          </a:bodyPr>
          <a:lstStyle/>
          <a:p>
            <a:pPr algn="r">
              <a:buNone/>
            </a:pPr>
            <a:r>
              <a:rPr lang="en-US" b="1" i="1" dirty="0" smtClean="0"/>
              <a:t>“The </a:t>
            </a:r>
            <a:r>
              <a:rPr lang="en-US" b="1" i="1" u="sng" dirty="0" smtClean="0"/>
              <a:t>jacket</a:t>
            </a:r>
            <a:r>
              <a:rPr lang="en-US" b="1" i="1" dirty="0" smtClean="0"/>
              <a:t> identifies its wearer as a serious career </a:t>
            </a:r>
            <a:r>
              <a:rPr lang="en-US" b="1" i="1" dirty="0" smtClean="0">
                <a:solidFill>
                  <a:srgbClr val="C00000"/>
                </a:solidFill>
              </a:rPr>
              <a:t>woman</a:t>
            </a:r>
            <a:r>
              <a:rPr lang="en-US" b="1" i="1" dirty="0" smtClean="0"/>
              <a:t> with power, authority, or potential.” </a:t>
            </a:r>
          </a:p>
          <a:p>
            <a:pPr algn="r">
              <a:buNone/>
            </a:pPr>
            <a:endParaRPr lang="en-US" b="1" i="1" dirty="0"/>
          </a:p>
          <a:p>
            <a:pPr algn="r">
              <a:buNone/>
            </a:pPr>
            <a:r>
              <a:rPr lang="en-US" b="1" i="1" dirty="0" smtClean="0"/>
              <a:t>…John T. Malloy</a:t>
            </a:r>
            <a:endParaRPr lang="en-US" b="1" i="1" dirty="0"/>
          </a:p>
        </p:txBody>
      </p:sp>
      <p:sp>
        <p:nvSpPr>
          <p:cNvPr id="9" name="Title 1"/>
          <p:cNvSpPr>
            <a:spLocks noGrp="1"/>
          </p:cNvSpPr>
          <p:nvPr>
            <p:ph type="title"/>
          </p:nvPr>
        </p:nvSpPr>
        <p:spPr>
          <a:xfrm>
            <a:off x="457200" y="25758"/>
            <a:ext cx="8229600" cy="1143000"/>
          </a:xfrm>
        </p:spPr>
        <p:txBody>
          <a:bodyPr>
            <a:normAutofit/>
          </a:bodyPr>
          <a:lstStyle/>
          <a:p>
            <a:r>
              <a:rPr lang="en-US" dirty="0" smtClean="0">
                <a:latin typeface="Impact" pitchFamily="34" charset="0"/>
              </a:rPr>
              <a:t>Associates Treat It </a:t>
            </a:r>
            <a:r>
              <a:rPr lang="en-US" dirty="0">
                <a:latin typeface="Impact" pitchFamily="34" charset="0"/>
              </a:rPr>
              <a:t>L</a:t>
            </a:r>
            <a:r>
              <a:rPr lang="en-US" dirty="0" smtClean="0">
                <a:latin typeface="Impact" pitchFamily="34" charset="0"/>
              </a:rPr>
              <a:t>ike a Business</a:t>
            </a:r>
            <a:endParaRPr lang="en-US" dirty="0">
              <a:latin typeface="Impact" pitchFamily="34" charset="0"/>
            </a:endParaRPr>
          </a:p>
        </p:txBody>
      </p:sp>
      <p:sp>
        <p:nvSpPr>
          <p:cNvPr id="10" name="Slide Number Placeholder 9"/>
          <p:cNvSpPr>
            <a:spLocks noGrp="1"/>
          </p:cNvSpPr>
          <p:nvPr>
            <p:ph type="sldNum" sz="quarter" idx="12"/>
          </p:nvPr>
        </p:nvSpPr>
        <p:spPr/>
        <p:txBody>
          <a:bodyPr/>
          <a:lstStyle/>
          <a:p>
            <a:fld id="{0B03E62A-CEBC-4B6F-8266-73AE707746EB}" type="slidenum">
              <a:rPr lang="en-US" smtClean="0"/>
              <a:pPr/>
              <a:t>5</a:t>
            </a:fld>
            <a:endParaRPr lang="en-US"/>
          </a:p>
        </p:txBody>
      </p:sp>
      <p:sp>
        <p:nvSpPr>
          <p:cNvPr id="11" name="Footer Placeholder 10"/>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2" cstate="print"/>
          <a:srcRect/>
          <a:stretch>
            <a:fillRect/>
          </a:stretch>
        </p:blipFill>
        <p:spPr bwMode="auto">
          <a:xfrm>
            <a:off x="1" y="0"/>
            <a:ext cx="5301885" cy="39600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 name="Picture 3"/>
          <p:cNvPicPr>
            <a:picLocks noChangeAspect="1" noChangeArrowheads="1"/>
          </p:cNvPicPr>
          <p:nvPr/>
        </p:nvPicPr>
        <p:blipFill>
          <a:blip r:embed="rId3" cstate="print"/>
          <a:srcRect/>
          <a:stretch>
            <a:fillRect/>
          </a:stretch>
        </p:blipFill>
        <p:spPr bwMode="auto">
          <a:xfrm>
            <a:off x="4414005" y="3325103"/>
            <a:ext cx="4729995" cy="35328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Box 3"/>
          <p:cNvSpPr txBox="1"/>
          <p:nvPr/>
        </p:nvSpPr>
        <p:spPr>
          <a:xfrm>
            <a:off x="5620871" y="553068"/>
            <a:ext cx="3348317" cy="2308324"/>
          </a:xfrm>
          <a:prstGeom prst="rect">
            <a:avLst/>
          </a:prstGeom>
          <a:noFill/>
        </p:spPr>
        <p:txBody>
          <a:bodyPr wrap="square" rtlCol="0">
            <a:spAutoFit/>
          </a:bodyPr>
          <a:lstStyle/>
          <a:p>
            <a:pPr algn="ctr"/>
            <a:r>
              <a:rPr lang="en-US" sz="4800" b="1" dirty="0" smtClean="0"/>
              <a:t>Semi-Circular </a:t>
            </a:r>
          </a:p>
          <a:p>
            <a:pPr algn="ctr"/>
            <a:r>
              <a:rPr lang="en-US" sz="4800" b="1" dirty="0" smtClean="0"/>
              <a:t>Rows</a:t>
            </a:r>
            <a:endParaRPr lang="en-US" sz="4800" b="1" dirty="0"/>
          </a:p>
        </p:txBody>
      </p:sp>
      <p:sp>
        <p:nvSpPr>
          <p:cNvPr id="5" name="TextBox 4"/>
          <p:cNvSpPr txBox="1"/>
          <p:nvPr/>
        </p:nvSpPr>
        <p:spPr>
          <a:xfrm>
            <a:off x="434789" y="4630271"/>
            <a:ext cx="3348317" cy="1569660"/>
          </a:xfrm>
          <a:prstGeom prst="rect">
            <a:avLst/>
          </a:prstGeom>
          <a:noFill/>
        </p:spPr>
        <p:txBody>
          <a:bodyPr wrap="square" rtlCol="0">
            <a:spAutoFit/>
          </a:bodyPr>
          <a:lstStyle/>
          <a:p>
            <a:pPr algn="ctr"/>
            <a:r>
              <a:rPr lang="en-US" sz="4800" b="1" dirty="0" smtClean="0"/>
              <a:t>No Center</a:t>
            </a:r>
            <a:br>
              <a:rPr lang="en-US" sz="4800" b="1" dirty="0" smtClean="0"/>
            </a:br>
            <a:r>
              <a:rPr lang="en-US" sz="4800" b="1" dirty="0" smtClean="0"/>
              <a:t>Aisle</a:t>
            </a:r>
            <a:endParaRPr lang="en-US" sz="4800" b="1" dirty="0"/>
          </a:p>
        </p:txBody>
      </p:sp>
      <p:sp>
        <p:nvSpPr>
          <p:cNvPr id="6" name="Slide Number Placeholder 5"/>
          <p:cNvSpPr>
            <a:spLocks noGrp="1"/>
          </p:cNvSpPr>
          <p:nvPr>
            <p:ph type="sldNum" sz="quarter" idx="12"/>
          </p:nvPr>
        </p:nvSpPr>
        <p:spPr/>
        <p:txBody>
          <a:bodyPr/>
          <a:lstStyle/>
          <a:p>
            <a:fld id="{0B03E62A-CEBC-4B6F-8266-73AE707746EB}" type="slidenum">
              <a:rPr lang="en-US" smtClean="0"/>
              <a:pPr/>
              <a:t>6</a:t>
            </a:fld>
            <a:endParaRPr lang="en-US"/>
          </a:p>
        </p:txBody>
      </p:sp>
      <p:sp>
        <p:nvSpPr>
          <p:cNvPr id="7" name="Footer Placeholder 6"/>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753" y="176976"/>
            <a:ext cx="8229600" cy="1143000"/>
          </a:xfrm>
        </p:spPr>
        <p:txBody>
          <a:bodyPr>
            <a:normAutofit fontScale="90000"/>
          </a:bodyPr>
          <a:lstStyle/>
          <a:p>
            <a:r>
              <a:rPr lang="en-US" dirty="0" smtClean="0">
                <a:latin typeface="Impact" pitchFamily="34" charset="0"/>
              </a:rPr>
              <a:t> WHY no center aisle?</a:t>
            </a:r>
            <a:br>
              <a:rPr lang="en-US" dirty="0" smtClean="0">
                <a:latin typeface="Impact" pitchFamily="34" charset="0"/>
              </a:rPr>
            </a:br>
            <a:r>
              <a:rPr lang="en-US" dirty="0" smtClean="0">
                <a:latin typeface="Impact" pitchFamily="34" charset="0"/>
              </a:rPr>
              <a:t>WHY curved rows of chairs?</a:t>
            </a:r>
            <a:endParaRPr lang="en-US" dirty="0">
              <a:latin typeface="Impact" pitchFamily="34" charset="0"/>
            </a:endParaRPr>
          </a:p>
        </p:txBody>
      </p:sp>
      <p:sp>
        <p:nvSpPr>
          <p:cNvPr id="3" name="Content Placeholder 2"/>
          <p:cNvSpPr>
            <a:spLocks noGrp="1"/>
          </p:cNvSpPr>
          <p:nvPr>
            <p:ph idx="1"/>
          </p:nvPr>
        </p:nvSpPr>
        <p:spPr>
          <a:xfrm>
            <a:off x="360608" y="1600200"/>
            <a:ext cx="8385186" cy="4859594"/>
          </a:xfrm>
        </p:spPr>
        <p:txBody>
          <a:bodyPr>
            <a:normAutofit fontScale="32500" lnSpcReduction="20000"/>
          </a:bodyPr>
          <a:lstStyle/>
          <a:p>
            <a:pPr marL="1143000" indent="-1143000">
              <a:buNone/>
            </a:pPr>
            <a:r>
              <a:rPr lang="en-US" sz="7400" dirty="0" smtClean="0"/>
              <a:t>1.  It’s </a:t>
            </a:r>
            <a:r>
              <a:rPr lang="en-US" sz="7400" dirty="0" smtClean="0"/>
              <a:t>much </a:t>
            </a:r>
            <a:r>
              <a:rPr lang="en-US" sz="7400" b="1" dirty="0" smtClean="0"/>
              <a:t>less </a:t>
            </a:r>
            <a:r>
              <a:rPr lang="en-US" sz="7400" b="1" dirty="0" smtClean="0"/>
              <a:t>boring</a:t>
            </a:r>
            <a:r>
              <a:rPr lang="en-US" sz="7400" dirty="0" smtClean="0"/>
              <a:t>.</a:t>
            </a:r>
          </a:p>
          <a:p>
            <a:pPr marL="1143000" indent="-1143000">
              <a:buNone/>
            </a:pPr>
            <a:r>
              <a:rPr lang="en-US" sz="7400" dirty="0" smtClean="0"/>
              <a:t>2.  When you divide the room you </a:t>
            </a:r>
            <a:r>
              <a:rPr lang="en-US" sz="7400" b="1" dirty="0" smtClean="0"/>
              <a:t>divide the energy </a:t>
            </a:r>
            <a:r>
              <a:rPr lang="en-US" sz="7400" dirty="0" smtClean="0"/>
              <a:t>of the </a:t>
            </a:r>
            <a:r>
              <a:rPr lang="en-US" sz="7400" dirty="0" smtClean="0"/>
              <a:t>room</a:t>
            </a:r>
            <a:br>
              <a:rPr lang="en-US" sz="7400" dirty="0" smtClean="0"/>
            </a:br>
            <a:r>
              <a:rPr lang="en-US" sz="7400" dirty="0" smtClean="0"/>
              <a:t>more than in half.</a:t>
            </a:r>
            <a:endParaRPr lang="en-US" sz="7400" dirty="0" smtClean="0"/>
          </a:p>
          <a:p>
            <a:pPr marL="228600" indent="-228600">
              <a:buAutoNum type="arabicPeriod" startAt="3"/>
            </a:pPr>
            <a:r>
              <a:rPr lang="en-US" sz="7400" dirty="0" smtClean="0"/>
              <a:t>  </a:t>
            </a:r>
            <a:r>
              <a:rPr lang="en-US" sz="7400" b="1" dirty="0" smtClean="0"/>
              <a:t>Sharp</a:t>
            </a:r>
            <a:r>
              <a:rPr lang="en-US" sz="7400" dirty="0" smtClean="0"/>
              <a:t> edges repel people.  </a:t>
            </a:r>
            <a:r>
              <a:rPr lang="en-US" sz="7400" b="1" dirty="0" smtClean="0"/>
              <a:t>Curved lines </a:t>
            </a:r>
            <a:r>
              <a:rPr lang="en-US" sz="7400" dirty="0" smtClean="0"/>
              <a:t>welcome people.</a:t>
            </a:r>
          </a:p>
          <a:p>
            <a:pPr marL="228600" indent="-228600">
              <a:buAutoNum type="arabicPeriod" startAt="3"/>
            </a:pPr>
            <a:r>
              <a:rPr lang="en-US" sz="7400" dirty="0" smtClean="0"/>
              <a:t>  It creates a more </a:t>
            </a:r>
            <a:r>
              <a:rPr lang="en-US" sz="7400" b="1" dirty="0" smtClean="0"/>
              <a:t>friendly</a:t>
            </a:r>
            <a:r>
              <a:rPr lang="en-US" sz="7400" dirty="0" smtClean="0"/>
              <a:t> atmosphere.  </a:t>
            </a:r>
          </a:p>
          <a:p>
            <a:pPr marL="228600" indent="-228600">
              <a:buAutoNum type="arabicPeriod" startAt="3"/>
            </a:pPr>
            <a:r>
              <a:rPr lang="en-US" sz="7400" dirty="0" smtClean="0"/>
              <a:t>  People in the audience can </a:t>
            </a:r>
            <a:r>
              <a:rPr lang="en-US" sz="7400" b="1" dirty="0" smtClean="0"/>
              <a:t>see facial expressions </a:t>
            </a:r>
            <a:r>
              <a:rPr lang="en-US" sz="7400" dirty="0" smtClean="0"/>
              <a:t>in the room</a:t>
            </a:r>
            <a:br>
              <a:rPr lang="en-US" sz="7400" dirty="0" smtClean="0"/>
            </a:br>
            <a:r>
              <a:rPr lang="en-US" sz="7400" dirty="0" smtClean="0"/>
              <a:t>  much easier, allowing ripples of smiles, hand-raising, etc.</a:t>
            </a:r>
          </a:p>
          <a:p>
            <a:pPr marL="228600" indent="-228600">
              <a:buAutoNum type="arabicPeriod" startAt="3"/>
            </a:pPr>
            <a:r>
              <a:rPr lang="en-US" sz="7400" dirty="0" smtClean="0"/>
              <a:t>  People are </a:t>
            </a:r>
            <a:r>
              <a:rPr lang="en-US" sz="7400" b="1" dirty="0" smtClean="0"/>
              <a:t>more comfortable </a:t>
            </a:r>
            <a:r>
              <a:rPr lang="en-US" sz="7400" b="1" dirty="0" smtClean="0"/>
              <a:t>&amp; relaxed </a:t>
            </a:r>
            <a:r>
              <a:rPr lang="en-US" sz="7400" dirty="0" smtClean="0"/>
              <a:t>in </a:t>
            </a:r>
            <a:r>
              <a:rPr lang="en-US" sz="7400" dirty="0" smtClean="0"/>
              <a:t>chairs that </a:t>
            </a:r>
            <a:r>
              <a:rPr lang="en-US" sz="7400" dirty="0" smtClean="0"/>
              <a:t>are</a:t>
            </a:r>
            <a:br>
              <a:rPr lang="en-US" sz="7400" dirty="0" smtClean="0"/>
            </a:br>
            <a:r>
              <a:rPr lang="en-US" sz="7400" dirty="0" smtClean="0"/>
              <a:t>  curved </a:t>
            </a:r>
            <a:r>
              <a:rPr lang="en-US" sz="7400" dirty="0" smtClean="0"/>
              <a:t>rather </a:t>
            </a:r>
            <a:r>
              <a:rPr lang="en-US" sz="7400" dirty="0" smtClean="0"/>
              <a:t>than </a:t>
            </a:r>
            <a:r>
              <a:rPr lang="en-US" sz="7400" dirty="0" smtClean="0"/>
              <a:t>straight (“straight-laced”).</a:t>
            </a:r>
          </a:p>
          <a:p>
            <a:pPr marL="228600" indent="-228600">
              <a:buAutoNum type="arabicPeriod" startAt="3"/>
            </a:pPr>
            <a:r>
              <a:rPr lang="en-US" sz="7400" dirty="0" smtClean="0"/>
              <a:t>  </a:t>
            </a:r>
            <a:r>
              <a:rPr lang="en-US" sz="9800" dirty="0" smtClean="0"/>
              <a:t>It’s </a:t>
            </a:r>
            <a:r>
              <a:rPr lang="en-US" sz="9800" b="1" dirty="0" smtClean="0"/>
              <a:t>easier for the guest speaker </a:t>
            </a:r>
            <a:r>
              <a:rPr lang="en-US" sz="9800" dirty="0" smtClean="0"/>
              <a:t>to speak to </a:t>
            </a:r>
            <a:r>
              <a:rPr lang="en-US" sz="9800" dirty="0" smtClean="0"/>
              <a:t>the</a:t>
            </a:r>
            <a:br>
              <a:rPr lang="en-US" sz="9800" dirty="0" smtClean="0"/>
            </a:br>
            <a:r>
              <a:rPr lang="en-US" sz="9800" dirty="0" smtClean="0"/>
              <a:t>  whole audience </a:t>
            </a:r>
            <a:r>
              <a:rPr lang="en-US" sz="9800" dirty="0" smtClean="0"/>
              <a:t>at once, rather than </a:t>
            </a:r>
            <a:r>
              <a:rPr lang="en-US" sz="9800" dirty="0" smtClean="0"/>
              <a:t>being</a:t>
            </a:r>
            <a:br>
              <a:rPr lang="en-US" sz="9800" dirty="0" smtClean="0"/>
            </a:br>
            <a:r>
              <a:rPr lang="en-US" sz="9800" dirty="0" smtClean="0"/>
              <a:t>  separated </a:t>
            </a:r>
            <a:r>
              <a:rPr lang="en-US" sz="9800" dirty="0" smtClean="0"/>
              <a:t>by </a:t>
            </a:r>
            <a:r>
              <a:rPr lang="en-US" sz="9800" dirty="0" smtClean="0"/>
              <a:t>aisles &amp; having two separate </a:t>
            </a:r>
            <a:br>
              <a:rPr lang="en-US" sz="9800" dirty="0" smtClean="0"/>
            </a:br>
            <a:r>
              <a:rPr lang="en-US" sz="9800" dirty="0" smtClean="0"/>
              <a:t>  groups to speak to.</a:t>
            </a:r>
            <a:endParaRPr lang="en-US" sz="3700" dirty="0"/>
          </a:p>
        </p:txBody>
      </p:sp>
      <p:sp>
        <p:nvSpPr>
          <p:cNvPr id="4" name="Slide Number Placeholder 3"/>
          <p:cNvSpPr>
            <a:spLocks noGrp="1"/>
          </p:cNvSpPr>
          <p:nvPr>
            <p:ph type="sldNum" sz="quarter" idx="12"/>
          </p:nvPr>
        </p:nvSpPr>
        <p:spPr/>
        <p:txBody>
          <a:bodyPr/>
          <a:lstStyle/>
          <a:p>
            <a:fld id="{0B03E62A-CEBC-4B6F-8266-73AE707746EB}" type="slidenum">
              <a:rPr lang="en-US" smtClean="0"/>
              <a:pPr/>
              <a:t>7</a:t>
            </a:fld>
            <a:endParaRPr lang="en-US" dirty="0"/>
          </a:p>
        </p:txBody>
      </p:sp>
      <p:sp>
        <p:nvSpPr>
          <p:cNvPr id="5" name="Footer Placeholder 4"/>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0306" y="0"/>
            <a:ext cx="8229600" cy="1143000"/>
          </a:xfrm>
        </p:spPr>
        <p:txBody>
          <a:bodyPr/>
          <a:lstStyle/>
          <a:p>
            <a:r>
              <a:rPr lang="en-US" dirty="0" smtClean="0">
                <a:latin typeface="Impact" pitchFamily="34" charset="0"/>
              </a:rPr>
              <a:t>Pre-Meeting Mixer</a:t>
            </a:r>
            <a:endParaRPr lang="en-US" dirty="0">
              <a:latin typeface="Impact" pitchFamily="34" charset="0"/>
            </a:endParaRPr>
          </a:p>
        </p:txBody>
      </p:sp>
      <p:sp>
        <p:nvSpPr>
          <p:cNvPr id="3" name="Content Placeholder 2"/>
          <p:cNvSpPr>
            <a:spLocks noGrp="1"/>
          </p:cNvSpPr>
          <p:nvPr>
            <p:ph idx="1"/>
          </p:nvPr>
        </p:nvSpPr>
        <p:spPr>
          <a:xfrm>
            <a:off x="457200" y="1275008"/>
            <a:ext cx="8229600" cy="5228823"/>
          </a:xfrm>
        </p:spPr>
        <p:txBody>
          <a:bodyPr>
            <a:normAutofit fontScale="92500" lnSpcReduction="20000"/>
          </a:bodyPr>
          <a:lstStyle/>
          <a:p>
            <a:r>
              <a:rPr lang="en-US" dirty="0" smtClean="0"/>
              <a:t>Arrive </a:t>
            </a:r>
            <a:r>
              <a:rPr lang="en-US" u="sng" dirty="0" smtClean="0"/>
              <a:t>on time</a:t>
            </a:r>
            <a:endParaRPr lang="en-US" dirty="0" smtClean="0"/>
          </a:p>
          <a:p>
            <a:r>
              <a:rPr lang="en-US" u="sng" dirty="0" smtClean="0"/>
              <a:t>Sign in</a:t>
            </a:r>
            <a:r>
              <a:rPr lang="en-US" dirty="0" smtClean="0"/>
              <a:t>, </a:t>
            </a:r>
            <a:r>
              <a:rPr lang="en-US" u="sng" dirty="0" smtClean="0"/>
              <a:t>chip in</a:t>
            </a:r>
            <a:r>
              <a:rPr lang="en-US" dirty="0" smtClean="0"/>
              <a:t>, &amp; </a:t>
            </a:r>
            <a:r>
              <a:rPr lang="en-US" u="sng" dirty="0" smtClean="0"/>
              <a:t>move into </a:t>
            </a:r>
            <a:r>
              <a:rPr lang="en-US" dirty="0" smtClean="0"/>
              <a:t>the Briefing room</a:t>
            </a:r>
          </a:p>
          <a:p>
            <a:pPr lvl="1"/>
            <a:r>
              <a:rPr lang="en-US" dirty="0" smtClean="0"/>
              <a:t>Your guests can find their way into the room </a:t>
            </a:r>
            <a:r>
              <a:rPr lang="en-US" dirty="0" smtClean="0">
                <a:sym typeface="Wingdings" pitchFamily="2" charset="2"/>
              </a:rPr>
              <a:t></a:t>
            </a:r>
            <a:endParaRPr lang="en-US" dirty="0" smtClean="0"/>
          </a:p>
          <a:p>
            <a:pPr lvl="1"/>
            <a:r>
              <a:rPr lang="en-US" dirty="0" smtClean="0"/>
              <a:t>Energy needs to build INSIDE the room, not outside of it</a:t>
            </a:r>
          </a:p>
          <a:p>
            <a:r>
              <a:rPr lang="en-US" dirty="0" smtClean="0"/>
              <a:t>Everyone </a:t>
            </a:r>
            <a:r>
              <a:rPr lang="en-US" u="sng" dirty="0" smtClean="0"/>
              <a:t>greets guests</a:t>
            </a:r>
          </a:p>
          <a:p>
            <a:r>
              <a:rPr lang="en-US" u="sng" dirty="0" smtClean="0"/>
              <a:t>No “shop talk”</a:t>
            </a:r>
            <a:r>
              <a:rPr lang="en-US" dirty="0" smtClean="0"/>
              <a:t> – Build relationships &amp; make friends</a:t>
            </a:r>
          </a:p>
          <a:p>
            <a:r>
              <a:rPr lang="en-US" u="sng" dirty="0" smtClean="0"/>
              <a:t>Be POSITIVE</a:t>
            </a:r>
            <a:r>
              <a:rPr lang="en-US" dirty="0" smtClean="0"/>
              <a:t>.  Leave negativity in your car trunk!</a:t>
            </a:r>
            <a:br>
              <a:rPr lang="en-US" dirty="0" smtClean="0"/>
            </a:br>
            <a:r>
              <a:rPr lang="en-US" dirty="0" smtClean="0"/>
              <a:t>(no talk about guests not showing up)</a:t>
            </a:r>
          </a:p>
          <a:p>
            <a:r>
              <a:rPr lang="en-US" u="sng" dirty="0" smtClean="0"/>
              <a:t>“Protect” the guest speaker</a:t>
            </a:r>
            <a:r>
              <a:rPr lang="en-US" dirty="0" smtClean="0"/>
              <a:t> &amp; hosts from negativity</a:t>
            </a:r>
          </a:p>
          <a:p>
            <a:pPr lvl="1"/>
            <a:endParaRPr lang="en-US" dirty="0"/>
          </a:p>
        </p:txBody>
      </p:sp>
      <p:sp>
        <p:nvSpPr>
          <p:cNvPr id="4" name="Slide Number Placeholder 3"/>
          <p:cNvSpPr>
            <a:spLocks noGrp="1"/>
          </p:cNvSpPr>
          <p:nvPr>
            <p:ph type="sldNum" sz="quarter" idx="12"/>
          </p:nvPr>
        </p:nvSpPr>
        <p:spPr/>
        <p:txBody>
          <a:bodyPr/>
          <a:lstStyle/>
          <a:p>
            <a:fld id="{0B03E62A-CEBC-4B6F-8266-73AE707746EB}" type="slidenum">
              <a:rPr lang="en-US" smtClean="0"/>
              <a:pPr/>
              <a:t>8</a:t>
            </a:fld>
            <a:endParaRPr lang="en-US"/>
          </a:p>
        </p:txBody>
      </p:sp>
      <p:sp>
        <p:nvSpPr>
          <p:cNvPr id="5" name="Footer Placeholder 4"/>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457199" y="1600200"/>
            <a:ext cx="7476565" cy="4525963"/>
          </a:xfrm>
        </p:spPr>
        <p:txBody>
          <a:bodyPr>
            <a:normAutofit/>
          </a:bodyPr>
          <a:lstStyle/>
          <a:p>
            <a:pPr>
              <a:buNone/>
            </a:pPr>
            <a:r>
              <a:rPr lang="en-US" b="1" dirty="0" smtClean="0">
                <a:solidFill>
                  <a:srgbClr val="006600"/>
                </a:solidFill>
              </a:rPr>
              <a:t>*  Arrive early </a:t>
            </a:r>
            <a:br>
              <a:rPr lang="en-US" b="1" dirty="0" smtClean="0">
                <a:solidFill>
                  <a:srgbClr val="006600"/>
                </a:solidFill>
              </a:rPr>
            </a:br>
            <a:r>
              <a:rPr lang="en-US" b="1" dirty="0" smtClean="0">
                <a:solidFill>
                  <a:srgbClr val="006600"/>
                </a:solidFill>
              </a:rPr>
              <a:t>             *  Sit your guests </a:t>
            </a:r>
            <a:r>
              <a:rPr lang="en-US" b="1" u="sng" dirty="0" smtClean="0">
                <a:solidFill>
                  <a:srgbClr val="006600"/>
                </a:solidFill>
              </a:rPr>
              <a:t>up front</a:t>
            </a:r>
          </a:p>
        </p:txBody>
      </p:sp>
      <p:pic>
        <p:nvPicPr>
          <p:cNvPr id="30722" name="Picture 2" descr="http://www.midmarketmaven.com/uploads/j0406924.jpg"/>
          <p:cNvPicPr>
            <a:picLocks noChangeAspect="1" noChangeArrowheads="1"/>
          </p:cNvPicPr>
          <p:nvPr/>
        </p:nvPicPr>
        <p:blipFill>
          <a:blip r:embed="rId3" cstate="print"/>
          <a:srcRect/>
          <a:stretch>
            <a:fillRect/>
          </a:stretch>
        </p:blipFill>
        <p:spPr bwMode="auto">
          <a:xfrm>
            <a:off x="1728691" y="2912446"/>
            <a:ext cx="5586508" cy="37243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Content Placeholder 2"/>
          <p:cNvSpPr txBox="1">
            <a:spLocks/>
          </p:cNvSpPr>
          <p:nvPr/>
        </p:nvSpPr>
        <p:spPr>
          <a:xfrm>
            <a:off x="4316507" y="1591235"/>
            <a:ext cx="3966882"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lang="en-US" sz="3200" b="1" noProof="0" dirty="0" smtClean="0">
                <a:solidFill>
                  <a:srgbClr val="006600"/>
                </a:solidFill>
              </a:rPr>
              <a:t>*  Greet all the guests</a:t>
            </a:r>
            <a:br>
              <a:rPr lang="en-US" sz="3200" b="1" noProof="0" dirty="0" smtClean="0">
                <a:solidFill>
                  <a:srgbClr val="006600"/>
                </a:solidFill>
              </a:rPr>
            </a:br>
            <a:endParaRPr kumimoji="0" lang="en-US" sz="3200" b="1" i="0" u="none" strike="noStrike" kern="1200" cap="none" spc="0" normalizeH="0" baseline="0" noProof="0" dirty="0" smtClean="0">
              <a:ln>
                <a:noFill/>
              </a:ln>
              <a:solidFill>
                <a:srgbClr val="006600"/>
              </a:solidFill>
              <a:effectLst/>
              <a:uLnTx/>
              <a:uFillTx/>
              <a:latin typeface="+mn-lt"/>
              <a:ea typeface="+mn-ea"/>
              <a:cs typeface="+mn-cs"/>
            </a:endParaRPr>
          </a:p>
        </p:txBody>
      </p:sp>
      <p:sp>
        <p:nvSpPr>
          <p:cNvPr id="12" name="Title 1"/>
          <p:cNvSpPr>
            <a:spLocks noGrp="1"/>
          </p:cNvSpPr>
          <p:nvPr>
            <p:ph type="title"/>
          </p:nvPr>
        </p:nvSpPr>
        <p:spPr>
          <a:xfrm>
            <a:off x="457200" y="25758"/>
            <a:ext cx="8229600" cy="1143000"/>
          </a:xfrm>
        </p:spPr>
        <p:txBody>
          <a:bodyPr>
            <a:normAutofit/>
          </a:bodyPr>
          <a:lstStyle/>
          <a:p>
            <a:r>
              <a:rPr lang="en-US" dirty="0" smtClean="0">
                <a:latin typeface="Impact" pitchFamily="34" charset="0"/>
              </a:rPr>
              <a:t>Associates Treat It </a:t>
            </a:r>
            <a:r>
              <a:rPr lang="en-US" dirty="0">
                <a:latin typeface="Impact" pitchFamily="34" charset="0"/>
              </a:rPr>
              <a:t>L</a:t>
            </a:r>
            <a:r>
              <a:rPr lang="en-US" dirty="0" smtClean="0">
                <a:latin typeface="Impact" pitchFamily="34" charset="0"/>
              </a:rPr>
              <a:t>ike a Business</a:t>
            </a:r>
            <a:endParaRPr lang="en-US" dirty="0">
              <a:latin typeface="Impact" pitchFamily="34" charset="0"/>
            </a:endParaRPr>
          </a:p>
        </p:txBody>
      </p:sp>
      <p:sp>
        <p:nvSpPr>
          <p:cNvPr id="13" name="Slide Number Placeholder 12"/>
          <p:cNvSpPr>
            <a:spLocks noGrp="1"/>
          </p:cNvSpPr>
          <p:nvPr>
            <p:ph type="sldNum" sz="quarter" idx="12"/>
          </p:nvPr>
        </p:nvSpPr>
        <p:spPr/>
        <p:txBody>
          <a:bodyPr/>
          <a:lstStyle/>
          <a:p>
            <a:fld id="{0B03E62A-CEBC-4B6F-8266-73AE707746EB}" type="slidenum">
              <a:rPr lang="en-US" smtClean="0"/>
              <a:pPr/>
              <a:t>9</a:t>
            </a:fld>
            <a:endParaRPr lang="en-US"/>
          </a:p>
        </p:txBody>
      </p:sp>
      <p:sp>
        <p:nvSpPr>
          <p:cNvPr id="14" name="Footer Placeholder 13"/>
          <p:cNvSpPr>
            <a:spLocks noGrp="1"/>
          </p:cNvSpPr>
          <p:nvPr>
            <p:ph type="ftr" sz="quarter" idx="11"/>
          </p:nvPr>
        </p:nvSpPr>
        <p:spPr/>
        <p:txBody>
          <a:bodyPr/>
          <a:lstStyle/>
          <a:p>
            <a:r>
              <a:rPr lang="en-US" smtClean="0"/>
              <a:t>Copyright 2011 Theresa &amp; Frank AuCoin</a:t>
            </a:r>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1282</TotalTime>
  <Words>1451</Words>
  <Application>Microsoft Office PowerPoint</Application>
  <PresentationFormat>On-screen Show (4:3)</PresentationFormat>
  <Paragraphs>231</Paragraphs>
  <Slides>28</Slides>
  <Notes>10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BUSINESS BRIEFINGS</vt:lpstr>
      <vt:lpstr>Purposes of Business Briefings</vt:lpstr>
      <vt:lpstr>Associates Treat It Like a Business</vt:lpstr>
      <vt:lpstr>Associates Treat It Like a Business</vt:lpstr>
      <vt:lpstr>Associates Treat It Like a Business</vt:lpstr>
      <vt:lpstr>Slide 6</vt:lpstr>
      <vt:lpstr> WHY no center aisle? WHY curved rows of chairs?</vt:lpstr>
      <vt:lpstr>Pre-Meeting Mixer</vt:lpstr>
      <vt:lpstr>Associates Treat It Like a Business</vt:lpstr>
      <vt:lpstr>Associates Treat It Like a Business</vt:lpstr>
      <vt:lpstr>Associates Treat It Like a Business</vt:lpstr>
      <vt:lpstr>Associates Play the Biggest Role</vt:lpstr>
      <vt:lpstr>Who’s giving the presenter energy?</vt:lpstr>
      <vt:lpstr>Associates Play the Biggest Role</vt:lpstr>
      <vt:lpstr>Associates Play the Biggest Role</vt:lpstr>
      <vt:lpstr>Associates Treat It Like a Business</vt:lpstr>
      <vt:lpstr>Associates Play the Biggest Role</vt:lpstr>
      <vt:lpstr>Associates Play the Biggest Role</vt:lpstr>
      <vt:lpstr>Associates Play the Biggest Role</vt:lpstr>
      <vt:lpstr>FOR THE EVENT STAFF</vt:lpstr>
      <vt:lpstr>STAFF:  Set-Up</vt:lpstr>
      <vt:lpstr>Slide 22</vt:lpstr>
      <vt:lpstr> STAFF:  Registration</vt:lpstr>
      <vt:lpstr>STAFF:  Procedure</vt:lpstr>
      <vt:lpstr>STAFF:  Procedure</vt:lpstr>
      <vt:lpstr>STAFF:  Procedure</vt:lpstr>
      <vt:lpstr>STAFF:  Procedure</vt:lpstr>
      <vt:lpstr>Slide 28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Briefings</dc:title>
  <dc:creator>Theresa &amp; Frank AuCoin</dc:creator>
  <cp:lastModifiedBy>AuCoin</cp:lastModifiedBy>
  <cp:revision>47</cp:revision>
  <dcterms:created xsi:type="dcterms:W3CDTF">2011-03-10T17:01:58Z</dcterms:created>
  <dcterms:modified xsi:type="dcterms:W3CDTF">2011-03-14T21:22:43Z</dcterms:modified>
</cp:coreProperties>
</file>